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48" r:id="rId2"/>
    <p:sldMasterId id="2147483672" r:id="rId3"/>
    <p:sldMasterId id="2147483680" r:id="rId4"/>
    <p:sldMasterId id="2147483688" r:id="rId5"/>
    <p:sldMasterId id="2147483708" r:id="rId6"/>
    <p:sldMasterId id="2147483716" r:id="rId7"/>
    <p:sldMasterId id="2147483724" r:id="rId8"/>
    <p:sldMasterId id="2147483792" r:id="rId9"/>
  </p:sldMasterIdLst>
  <p:notesMasterIdLst>
    <p:notesMasterId r:id="rId75"/>
  </p:notesMasterIdLst>
  <p:handoutMasterIdLst>
    <p:handoutMasterId r:id="rId76"/>
  </p:handoutMasterIdLst>
  <p:sldIdLst>
    <p:sldId id="256" r:id="rId10"/>
    <p:sldId id="265" r:id="rId11"/>
    <p:sldId id="279" r:id="rId12"/>
    <p:sldId id="281" r:id="rId13"/>
    <p:sldId id="282" r:id="rId14"/>
    <p:sldId id="283" r:id="rId15"/>
    <p:sldId id="374" r:id="rId16"/>
    <p:sldId id="322" r:id="rId17"/>
    <p:sldId id="293" r:id="rId18"/>
    <p:sldId id="353" r:id="rId19"/>
    <p:sldId id="294" r:id="rId20"/>
    <p:sldId id="357" r:id="rId21"/>
    <p:sldId id="295" r:id="rId22"/>
    <p:sldId id="358" r:id="rId23"/>
    <p:sldId id="296" r:id="rId24"/>
    <p:sldId id="359" r:id="rId25"/>
    <p:sldId id="298" r:id="rId26"/>
    <p:sldId id="299" r:id="rId27"/>
    <p:sldId id="300" r:id="rId28"/>
    <p:sldId id="301" r:id="rId29"/>
    <p:sldId id="350" r:id="rId30"/>
    <p:sldId id="354" r:id="rId31"/>
    <p:sldId id="305" r:id="rId32"/>
    <p:sldId id="306" r:id="rId33"/>
    <p:sldId id="326" r:id="rId34"/>
    <p:sldId id="327" r:id="rId35"/>
    <p:sldId id="321" r:id="rId36"/>
    <p:sldId id="328" r:id="rId37"/>
    <p:sldId id="308" r:id="rId38"/>
    <p:sldId id="309" r:id="rId39"/>
    <p:sldId id="312" r:id="rId40"/>
    <p:sldId id="313" r:id="rId41"/>
    <p:sldId id="314" r:id="rId42"/>
    <p:sldId id="356" r:id="rId43"/>
    <p:sldId id="316" r:id="rId44"/>
    <p:sldId id="318" r:id="rId45"/>
    <p:sldId id="329" r:id="rId46"/>
    <p:sldId id="330" r:id="rId47"/>
    <p:sldId id="351" r:id="rId48"/>
    <p:sldId id="331" r:id="rId49"/>
    <p:sldId id="332" r:id="rId50"/>
    <p:sldId id="352" r:id="rId51"/>
    <p:sldId id="371" r:id="rId52"/>
    <p:sldId id="372" r:id="rId53"/>
    <p:sldId id="373" r:id="rId54"/>
    <p:sldId id="333" r:id="rId55"/>
    <p:sldId id="334" r:id="rId56"/>
    <p:sldId id="12661" r:id="rId57"/>
    <p:sldId id="2147480163" r:id="rId58"/>
    <p:sldId id="2147480283" r:id="rId59"/>
    <p:sldId id="262" r:id="rId60"/>
    <p:sldId id="2147480287" r:id="rId61"/>
    <p:sldId id="2147480284" r:id="rId62"/>
    <p:sldId id="2147480280" r:id="rId63"/>
    <p:sldId id="2147480286" r:id="rId64"/>
    <p:sldId id="2147480291" r:id="rId65"/>
    <p:sldId id="2147480288" r:id="rId66"/>
    <p:sldId id="2147480289" r:id="rId67"/>
    <p:sldId id="345" r:id="rId68"/>
    <p:sldId id="2147480292" r:id="rId69"/>
    <p:sldId id="2147480293" r:id="rId70"/>
    <p:sldId id="367" r:id="rId71"/>
    <p:sldId id="368" r:id="rId72"/>
    <p:sldId id="369" r:id="rId73"/>
    <p:sldId id="370" r:id="rId74"/>
  </p:sldIdLst>
  <p:sldSz cx="12192000" cy="6858000"/>
  <p:notesSz cx="6883400" cy="9906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0" d="100"/>
          <a:sy n="70" d="100"/>
        </p:scale>
        <p:origin x="85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slide" Target="slides/slide30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slide" Target="slides/slide33.xml"/><Relationship Id="rId47" Type="http://schemas.openxmlformats.org/officeDocument/2006/relationships/slide" Target="slides/slide38.xml"/><Relationship Id="rId50" Type="http://schemas.openxmlformats.org/officeDocument/2006/relationships/slide" Target="slides/slide41.xml"/><Relationship Id="rId55" Type="http://schemas.openxmlformats.org/officeDocument/2006/relationships/slide" Target="slides/slide46.xml"/><Relationship Id="rId63" Type="http://schemas.openxmlformats.org/officeDocument/2006/relationships/slide" Target="slides/slide54.xml"/><Relationship Id="rId68" Type="http://schemas.openxmlformats.org/officeDocument/2006/relationships/slide" Target="slides/slide59.xml"/><Relationship Id="rId76" Type="http://schemas.openxmlformats.org/officeDocument/2006/relationships/handoutMaster" Target="handoutMasters/handout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slide" Target="slides/slide28.xml"/><Relationship Id="rId40" Type="http://schemas.openxmlformats.org/officeDocument/2006/relationships/slide" Target="slides/slide31.xml"/><Relationship Id="rId45" Type="http://schemas.openxmlformats.org/officeDocument/2006/relationships/slide" Target="slides/slide36.xml"/><Relationship Id="rId53" Type="http://schemas.openxmlformats.org/officeDocument/2006/relationships/slide" Target="slides/slide44.xml"/><Relationship Id="rId58" Type="http://schemas.openxmlformats.org/officeDocument/2006/relationships/slide" Target="slides/slide49.xml"/><Relationship Id="rId66" Type="http://schemas.openxmlformats.org/officeDocument/2006/relationships/slide" Target="slides/slide57.xml"/><Relationship Id="rId74" Type="http://schemas.openxmlformats.org/officeDocument/2006/relationships/slide" Target="slides/slide65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2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slide" Target="slides/slide35.xml"/><Relationship Id="rId52" Type="http://schemas.openxmlformats.org/officeDocument/2006/relationships/slide" Target="slides/slide43.xml"/><Relationship Id="rId60" Type="http://schemas.openxmlformats.org/officeDocument/2006/relationships/slide" Target="slides/slide51.xml"/><Relationship Id="rId65" Type="http://schemas.openxmlformats.org/officeDocument/2006/relationships/slide" Target="slides/slide56.xml"/><Relationship Id="rId73" Type="http://schemas.openxmlformats.org/officeDocument/2006/relationships/slide" Target="slides/slide64.xml"/><Relationship Id="rId78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slide" Target="slides/slide34.xml"/><Relationship Id="rId48" Type="http://schemas.openxmlformats.org/officeDocument/2006/relationships/slide" Target="slides/slide39.xml"/><Relationship Id="rId56" Type="http://schemas.openxmlformats.org/officeDocument/2006/relationships/slide" Target="slides/slide47.xml"/><Relationship Id="rId64" Type="http://schemas.openxmlformats.org/officeDocument/2006/relationships/slide" Target="slides/slide55.xml"/><Relationship Id="rId69" Type="http://schemas.openxmlformats.org/officeDocument/2006/relationships/slide" Target="slides/slide60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2.xml"/><Relationship Id="rId72" Type="http://schemas.openxmlformats.org/officeDocument/2006/relationships/slide" Target="slides/slide63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slide" Target="slides/slide29.xml"/><Relationship Id="rId46" Type="http://schemas.openxmlformats.org/officeDocument/2006/relationships/slide" Target="slides/slide37.xml"/><Relationship Id="rId59" Type="http://schemas.openxmlformats.org/officeDocument/2006/relationships/slide" Target="slides/slide50.xml"/><Relationship Id="rId67" Type="http://schemas.openxmlformats.org/officeDocument/2006/relationships/slide" Target="slides/slide58.xml"/><Relationship Id="rId20" Type="http://schemas.openxmlformats.org/officeDocument/2006/relationships/slide" Target="slides/slide11.xml"/><Relationship Id="rId41" Type="http://schemas.openxmlformats.org/officeDocument/2006/relationships/slide" Target="slides/slide32.xml"/><Relationship Id="rId54" Type="http://schemas.openxmlformats.org/officeDocument/2006/relationships/slide" Target="slides/slide45.xml"/><Relationship Id="rId62" Type="http://schemas.openxmlformats.org/officeDocument/2006/relationships/slide" Target="slides/slide53.xml"/><Relationship Id="rId70" Type="http://schemas.openxmlformats.org/officeDocument/2006/relationships/slide" Target="slides/slide61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slide" Target="slides/slide40.xml"/><Relationship Id="rId57" Type="http://schemas.openxmlformats.org/officeDocument/2006/relationships/slide" Target="slides/slide4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9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98900" y="0"/>
            <a:ext cx="2982913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6F02D0-D4A1-4E7B-B84C-890F841DF413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9409113"/>
            <a:ext cx="29829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98900" y="9409113"/>
            <a:ext cx="2982913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E9B92D-1CE1-48E5-B884-732DA663594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807" cy="49702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99000" y="0"/>
            <a:ext cx="2982807" cy="497020"/>
          </a:xfrm>
          <a:prstGeom prst="rect">
            <a:avLst/>
          </a:prstGeom>
        </p:spPr>
        <p:txBody>
          <a:bodyPr vert="horz" lIns="95939" tIns="47969" rIns="95939" bIns="47969" rtlCol="0"/>
          <a:lstStyle>
            <a:lvl1pPr algn="r">
              <a:defRPr sz="1300"/>
            </a:lvl1pPr>
          </a:lstStyle>
          <a:p>
            <a:fld id="{23E7829D-4E45-8D47-A801-F9A275F71B1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469900" y="1238250"/>
            <a:ext cx="5943600" cy="3343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939" tIns="47969" rIns="95939" bIns="47969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8340" y="4767262"/>
            <a:ext cx="5506720" cy="3900488"/>
          </a:xfrm>
          <a:prstGeom prst="rect">
            <a:avLst/>
          </a:prstGeom>
        </p:spPr>
        <p:txBody>
          <a:bodyPr vert="horz" lIns="95939" tIns="47969" rIns="95939" bIns="47969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82807" cy="497019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l">
              <a:defRPr sz="13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99000" y="9408981"/>
            <a:ext cx="2982807" cy="497019"/>
          </a:xfrm>
          <a:prstGeom prst="rect">
            <a:avLst/>
          </a:prstGeom>
        </p:spPr>
        <p:txBody>
          <a:bodyPr vert="horz" lIns="95939" tIns="47969" rIns="95939" bIns="47969" rtlCol="0" anchor="b"/>
          <a:lstStyle>
            <a:lvl1pPr algn="r">
              <a:defRPr sz="1300"/>
            </a:lvl1pPr>
          </a:lstStyle>
          <a:p>
            <a:fld id="{600E6889-3242-2F4A-91B9-98B4A492419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E6889-3242-2F4A-91B9-98B4A4924197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53488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E6889-3242-2F4A-91B9-98B4A4924197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45716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0E6889-3242-2F4A-91B9-98B4A4924197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206170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15D8B-139F-FB42-B370-DA46D0572EE1}" type="slidenum">
              <a:rPr lang="en-BR" smtClean="0"/>
              <a:t>49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220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15D8B-139F-FB42-B370-DA46D0572EE1}" type="slidenum">
              <a:rPr lang="en-BR" smtClean="0"/>
              <a:t>51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008674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31A0D3-14AF-8EDC-E8B4-604EFDD46A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3E93F9DE-0B3D-962A-4319-304C408E23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6DF5D185-FD1F-0561-B391-0995D86C8F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225D593-5685-ECB4-24C6-196DF9122B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4D-5185-AA42-84BF-77F55E044C54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96830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2E5D73-398D-1323-A625-A8A87A567D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8C454040-E043-C9BF-490E-2706B7126D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BCF572F-D5F1-052B-4848-C1470474FA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A2698C2-0975-08ED-46F0-57C80C96B1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4D-5185-AA42-84BF-77F55E044C5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31217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5D0C9E-5373-2BA5-2A0D-64CB6D1757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C66D0887-06F6-7172-8CAE-6CB3F70F5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703049-9621-2CA9-A3AF-6F820C6946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E54F8DA-9264-9697-808E-98DDDC60C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4D-5185-AA42-84BF-77F55E044C54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90757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BDAFE2-2788-3889-9338-76BBB2BFC4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16D1437-CB10-24F4-8E4C-5D7BFD956E8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64D7A13-EA58-1589-6F9A-0B0C3B6E7B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2B88D68-4920-6B6E-1B1A-CD09A95E37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0F7F4D-5185-AA42-84BF-77F55E044C54}" type="slidenum">
              <a:rPr lang="pt-BR" smtClean="0"/>
              <a:t>56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05772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090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FCAA081-7609-479E-8C7B-F30CE1906407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050021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6B21B-C12B-437E-90A9-1A1A9A6E38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7036198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4FCAA081-7609-479E-8C7B-F30CE1906407}" type="slidenum">
              <a:rPr lang="pt-BR" smtClean="0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9674569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10141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9542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2872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690868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175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349434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450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 branco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344578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741871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392945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85118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onteúdo 1"/>
          <p:cNvSpPr>
            <a:spLocks noGrp="1"/>
          </p:cNvSpPr>
          <p:nvPr>
            <p:ph/>
          </p:nvPr>
        </p:nvSpPr>
        <p:spPr>
          <a:xfrm>
            <a:off x="609600" y="274639"/>
            <a:ext cx="109728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6B21B-C12B-437E-90A9-1A1A9A6E38B5}" type="slidenum">
              <a:rPr lang="pt-BR"/>
              <a:pPr>
                <a:defRPr/>
              </a:pPr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4339587"/>
      </p:ext>
    </p:extLst>
  </p:cSld>
  <p:clrMapOvr>
    <a:masterClrMapping/>
  </p:clrMapOvr>
  <p:transition spd="slow">
    <p:wip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S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4748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17651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6218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011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23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12423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39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m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2080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emf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emf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.emf"/><Relationship Id="rId4" Type="http://schemas.microsoft.com/office/2007/relationships/hdphoto" Target="../media/hdphoto1.wdp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emf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3.emf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theme" Target="../theme/theme8.xml"/><Relationship Id="rId4" Type="http://schemas.openxmlformats.org/officeDocument/2006/relationships/slideLayout" Target="../slideLayouts/slideLayout11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3.emf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theme" Target="../theme/theme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818491" y="-2089369"/>
            <a:ext cx="11201400" cy="11201400"/>
          </a:xfrm>
          <a:prstGeom prst="rect">
            <a:avLst/>
          </a:prstGeom>
        </p:spPr>
      </p:pic>
      <p:sp>
        <p:nvSpPr>
          <p:cNvPr id="14" name="Retângulo 13"/>
          <p:cNvSpPr/>
          <p:nvPr userDrawn="1"/>
        </p:nvSpPr>
        <p:spPr>
          <a:xfrm>
            <a:off x="5888645" y="2622738"/>
            <a:ext cx="644956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Imagem 14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79688" y="2294256"/>
            <a:ext cx="4608957" cy="2643111"/>
          </a:xfrm>
          <a:prstGeom prst="rect">
            <a:avLst/>
          </a:prstGeom>
        </p:spPr>
      </p:pic>
      <p:sp>
        <p:nvSpPr>
          <p:cNvPr id="16" name="CaixaDeTexto 15"/>
          <p:cNvSpPr txBox="1"/>
          <p:nvPr userDrawn="1"/>
        </p:nvSpPr>
        <p:spPr>
          <a:xfrm>
            <a:off x="6134263" y="3432308"/>
            <a:ext cx="5334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i="1">
                <a:solidFill>
                  <a:srgbClr val="C00000"/>
                </a:solidFill>
              </a:rPr>
              <a:t>EM EDUCAÇÃO PROFISSIONAL </a:t>
            </a:r>
            <a:br>
              <a:rPr lang="pt-BR" sz="2800" b="1" i="1">
                <a:solidFill>
                  <a:srgbClr val="C00000"/>
                </a:solidFill>
              </a:rPr>
            </a:br>
            <a:r>
              <a:rPr lang="pt-BR" sz="2800" b="1" i="1">
                <a:solidFill>
                  <a:srgbClr val="C00000"/>
                </a:solidFill>
              </a:rPr>
              <a:t>E INOVAÇÃO TECNOLÓGICA</a:t>
            </a:r>
          </a:p>
        </p:txBody>
      </p:sp>
      <p:sp>
        <p:nvSpPr>
          <p:cNvPr id="17" name="CaixaDeTexto 16"/>
          <p:cNvSpPr txBox="1"/>
          <p:nvPr userDrawn="1"/>
        </p:nvSpPr>
        <p:spPr>
          <a:xfrm>
            <a:off x="6134262" y="2692482"/>
            <a:ext cx="45615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i="1">
                <a:solidFill>
                  <a:srgbClr val="C00000"/>
                </a:solidFill>
              </a:rPr>
              <a:t>EXCELÊNCIA</a:t>
            </a:r>
          </a:p>
        </p:txBody>
      </p:sp>
      <p:cxnSp>
        <p:nvCxnSpPr>
          <p:cNvPr id="18" name="Conector Reto 17"/>
          <p:cNvCxnSpPr/>
          <p:nvPr userDrawn="1"/>
        </p:nvCxnSpPr>
        <p:spPr>
          <a:xfrm>
            <a:off x="5888645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392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 build="p"/>
      <p:bldP spid="17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99000">
              <a:schemeClr val="accent3">
                <a:lumMod val="60000"/>
                <a:lumOff val="4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E73E-38C5-884C-B3A4-F00A51655DE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18683F-32E6-2644-8DE9-B2DF583D24C5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  <p:sp>
        <p:nvSpPr>
          <p:cNvPr id="10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832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997671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indent="-4572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7145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171700" indent="-3429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path path="circle">
            <a:fillToRect t="100000" r="100000"/>
          </a:path>
          <a:tileRect l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2779" y="-2019875"/>
            <a:ext cx="11201401" cy="1120140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669792" y="2622738"/>
            <a:ext cx="852220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915409" y="2820095"/>
            <a:ext cx="7699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>
                <a:solidFill>
                  <a:schemeClr val="accent5">
                    <a:lumMod val="75000"/>
                  </a:schemeClr>
                </a:solidFill>
              </a:rPr>
              <a:t>EDUCAÇÃO PROFISSIONAL</a:t>
            </a:r>
          </a:p>
          <a:p>
            <a:r>
              <a:rPr lang="pt-BR" sz="4800" i="1">
                <a:solidFill>
                  <a:schemeClr val="accent5">
                    <a:lumMod val="75000"/>
                  </a:schemeClr>
                </a:solidFill>
              </a:rPr>
              <a:t>Capacitação para a Indústria</a:t>
            </a:r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3669792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4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2888512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1">
                <a:lumMod val="0"/>
                <a:lumOff val="100000"/>
              </a:schemeClr>
            </a:gs>
            <a:gs pos="35000">
              <a:schemeClr val="accent1">
                <a:lumMod val="0"/>
                <a:lumOff val="100000"/>
              </a:schemeClr>
            </a:gs>
            <a:gs pos="99000">
              <a:schemeClr val="accent1">
                <a:lumMod val="40000"/>
                <a:lumOff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8323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F387B7-6081-C04B-A22F-C37F46590DCD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B7963-7FE3-7E44-A36A-E5A7B865320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290" y="568994"/>
            <a:ext cx="6122149" cy="612214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101799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1" kern="1200">
          <a:solidFill>
            <a:schemeClr val="tx1"/>
          </a:solidFill>
          <a:latin typeface="Calibri" charset="0"/>
          <a:ea typeface="Calibri" charset="0"/>
          <a:cs typeface="Calibri" charset="0"/>
        </a:defRPr>
      </a:lvl1pPr>
    </p:titleStyle>
    <p:bodyStyle>
      <a:lvl1pPr marL="457200" indent="-4572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5">
                <a:lumMod val="0"/>
                <a:lumOff val="100000"/>
              </a:schemeClr>
            </a:gs>
            <a:gs pos="35000">
              <a:schemeClr val="accent5">
                <a:lumMod val="0"/>
                <a:lumOff val="100000"/>
              </a:schemeClr>
            </a:gs>
            <a:gs pos="100000">
              <a:schemeClr val="tx2">
                <a:lumMod val="60000"/>
                <a:lumOff val="4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29C030-AC9D-0B4E-8422-6D6A66B13680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8477A2-90F4-5645-A638-1E4888768B7F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alphaModFix amt="4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6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2779" y="-2019875"/>
            <a:ext cx="11201401" cy="11201401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669792" y="2622738"/>
            <a:ext cx="852220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Conector Reto 8"/>
          <p:cNvCxnSpPr/>
          <p:nvPr userDrawn="1"/>
        </p:nvCxnSpPr>
        <p:spPr>
          <a:xfrm>
            <a:off x="3669792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CaixaDeTexto 9"/>
          <p:cNvSpPr txBox="1"/>
          <p:nvPr userDrawn="1"/>
        </p:nvSpPr>
        <p:spPr>
          <a:xfrm>
            <a:off x="3915409" y="2806882"/>
            <a:ext cx="741600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>
                <a:solidFill>
                  <a:schemeClr val="tx2"/>
                </a:solidFill>
              </a:rPr>
              <a:t>INOVAÇÃO TECNOLÓGICA</a:t>
            </a:r>
          </a:p>
          <a:p>
            <a:r>
              <a:rPr lang="pt-BR" sz="4800" i="1">
                <a:solidFill>
                  <a:schemeClr val="tx2"/>
                </a:solidFill>
              </a:rPr>
              <a:t>Soluções para a Indústria </a:t>
            </a:r>
          </a:p>
        </p:txBody>
      </p: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5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77155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99000">
              <a:schemeClr val="tx2">
                <a:lumMod val="40000"/>
                <a:lumOff val="6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4" cstate="screen"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53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82290" y="568994"/>
            <a:ext cx="6122149" cy="6122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519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1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charset="2"/>
        <a:buChar char="§"/>
        <a:defRPr sz="32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8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4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charset="2"/>
        <a:buChar char="§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902778" y="-2019875"/>
            <a:ext cx="11201400" cy="11201400"/>
          </a:xfrm>
          <a:prstGeom prst="rect">
            <a:avLst/>
          </a:prstGeom>
        </p:spPr>
      </p:pic>
      <p:sp>
        <p:nvSpPr>
          <p:cNvPr id="8" name="Retângulo 7"/>
          <p:cNvSpPr/>
          <p:nvPr userDrawn="1"/>
        </p:nvSpPr>
        <p:spPr>
          <a:xfrm>
            <a:off x="3669792" y="2622738"/>
            <a:ext cx="8522208" cy="1916176"/>
          </a:xfrm>
          <a:prstGeom prst="rect">
            <a:avLst/>
          </a:prstGeom>
          <a:solidFill>
            <a:srgbClr val="FFFFFF">
              <a:alpha val="54000"/>
            </a:srgb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/>
          <p:cNvSpPr txBox="1"/>
          <p:nvPr userDrawn="1"/>
        </p:nvSpPr>
        <p:spPr>
          <a:xfrm>
            <a:off x="3915409" y="2820095"/>
            <a:ext cx="769964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b="1" i="1">
                <a:solidFill>
                  <a:srgbClr val="C00000"/>
                </a:solidFill>
              </a:rPr>
              <a:t>REDE DE UNIDADES</a:t>
            </a:r>
          </a:p>
          <a:p>
            <a:r>
              <a:rPr lang="pt-BR" sz="4800" b="1" i="1">
                <a:solidFill>
                  <a:srgbClr val="C00000"/>
                </a:solidFill>
              </a:rPr>
              <a:t>SENAI-SP</a:t>
            </a:r>
          </a:p>
        </p:txBody>
      </p:sp>
      <p:cxnSp>
        <p:nvCxnSpPr>
          <p:cNvPr id="10" name="Conector Reto 9"/>
          <p:cNvCxnSpPr/>
          <p:nvPr userDrawn="1"/>
        </p:nvCxnSpPr>
        <p:spPr>
          <a:xfrm>
            <a:off x="3669792" y="2414966"/>
            <a:ext cx="0" cy="2331720"/>
          </a:xfrm>
          <a:prstGeom prst="line">
            <a:avLst/>
          </a:prstGeom>
          <a:ln w="28575"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 userDrawn="1"/>
        </p:nvPicPr>
        <p:blipFill>
          <a:blip r:embed="rId4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092185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8" presetClass="emph" presetSubtype="0" repeatCount="indefinite" accel="50000" decel="50000" autoRev="1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5400000">
                                      <p:cBhvr>
                                        <p:cTn id="10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build="p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bg1">
                <a:lumMod val="8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C572C3-6DD8-B049-8CAC-A5213EFC14DA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D19469-3CA4-2B43-AE0B-68EAD001A7A0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456" y="-76544"/>
            <a:ext cx="7011088" cy="7011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7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8949566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5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0EC2F6-8D1C-4233-8E47-1FFEE71F2B2C}" type="datetimeFigureOut">
              <a:rPr lang="pt-BR" smtClean="0"/>
              <a:t>24/04/2025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423823-6D46-404C-A844-24AEE09A6666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/>
          <p:cNvPicPr>
            <a:picLocks noChangeAspect="1"/>
          </p:cNvPicPr>
          <p:nvPr userDrawn="1"/>
        </p:nvPicPr>
        <p:blipFill>
          <a:blip r:embed="rId1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90456" y="-76544"/>
            <a:ext cx="7011088" cy="7011088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 userDrawn="1"/>
        </p:nvPicPr>
        <p:blipFill>
          <a:blip r:embed="rId16" cstate="screen">
            <a:alphaModFix amt="51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19561" y="278461"/>
            <a:ext cx="1515559" cy="58106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42676091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  <p:sldLayoutId id="2147483804" r:id="rId12"/>
    <p:sldLayoutId id="214748380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jpeg"/><Relationship Id="rId7" Type="http://schemas.openxmlformats.org/officeDocument/2006/relationships/image" Target="../media/image3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10" Type="http://schemas.openxmlformats.org/officeDocument/2006/relationships/image" Target="../media/image36.png"/><Relationship Id="rId4" Type="http://schemas.openxmlformats.org/officeDocument/2006/relationships/image" Target="../media/image30.jpeg"/><Relationship Id="rId9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2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4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49.jpg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3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www.gov.br/pf/pt-br/assuntos/seguranca-privada/legislacao-normas-e-orientacoes/duvidas-frequentes" TargetMode="Externa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adilsondamasceno/Desktop/infograficoEAD/box4.png" TargetMode="External"/><Relationship Id="rId3" Type="http://schemas.openxmlformats.org/officeDocument/2006/relationships/image" Target="../media/image76.png"/><Relationship Id="rId7" Type="http://schemas.openxmlformats.org/officeDocument/2006/relationships/image" Target="../media/image7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file://localhost/Users/adilsondamasceno/Desktop/infograficoEAD/box3.png" TargetMode="External"/><Relationship Id="rId5" Type="http://schemas.openxmlformats.org/officeDocument/2006/relationships/image" Target="../media/image77.png"/><Relationship Id="rId4" Type="http://schemas.openxmlformats.org/officeDocument/2006/relationships/image" Target="file://localhost/Users/adilsondamasceno/Desktop/infograficoEAD/competencias.png" TargetMode="Externa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file://localhost/Users/adilsondamasceno/Desktop/infograficoEAD/competencias_fin.png" TargetMode="External"/><Relationship Id="rId3" Type="http://schemas.openxmlformats.org/officeDocument/2006/relationships/image" Target="../media/image79.png"/><Relationship Id="rId7" Type="http://schemas.openxmlformats.org/officeDocument/2006/relationships/image" Target="../media/image81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6" Type="http://schemas.openxmlformats.org/officeDocument/2006/relationships/image" Target="file://localhost/Users/adilsondamasceno/Desktop/infograficoEAD/competencias_metro.png" TargetMode="External"/><Relationship Id="rId5" Type="http://schemas.openxmlformats.org/officeDocument/2006/relationships/image" Target="../media/image80.png"/><Relationship Id="rId4" Type="http://schemas.openxmlformats.org/officeDocument/2006/relationships/image" Target="file://localhost/Users/adilsondamasceno/Desktop/infograficoEAD/competencias_segur.png" TargetMode="Externa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9.png"/><Relationship Id="rId7" Type="http://schemas.openxmlformats.org/officeDocument/2006/relationships/image" Target="../media/image12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1.jpeg"/><Relationship Id="rId5" Type="http://schemas.openxmlformats.org/officeDocument/2006/relationships/image" Target="../media/image10.png"/><Relationship Id="rId4" Type="http://schemas.microsoft.com/office/2007/relationships/hdphoto" Target="../media/hdphoto3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hyperlink" Target="https://www.gov.br/pf/pt-br/assuntos/seguranca-privada/legislacao-normas-e-orientacoes/duvidas-frequente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2.emf"/><Relationship Id="rId4" Type="http://schemas.openxmlformats.org/officeDocument/2006/relationships/image" Target="../media/image90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4.png"/><Relationship Id="rId7" Type="http://schemas.openxmlformats.org/officeDocument/2006/relationships/image" Target="../media/image16.tiff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Relationship Id="rId6" Type="http://schemas.microsoft.com/office/2007/relationships/hdphoto" Target="../media/hdphoto5.wdp"/><Relationship Id="rId5" Type="http://schemas.openxmlformats.org/officeDocument/2006/relationships/image" Target="../media/image15.png"/><Relationship Id="rId4" Type="http://schemas.microsoft.com/office/2007/relationships/hdphoto" Target="../media/hdphoto4.wdp"/><Relationship Id="rId9" Type="http://schemas.openxmlformats.org/officeDocument/2006/relationships/image" Target="../media/image18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8.emf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7.emf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emf"/><Relationship Id="rId3" Type="http://schemas.openxmlformats.org/officeDocument/2006/relationships/image" Target="../media/image99.emf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2.emf"/><Relationship Id="rId5" Type="http://schemas.openxmlformats.org/officeDocument/2006/relationships/image" Target="../media/image101.emf"/><Relationship Id="rId4" Type="http://schemas.openxmlformats.org/officeDocument/2006/relationships/image" Target="../media/image100.emf"/><Relationship Id="rId9" Type="http://schemas.openxmlformats.org/officeDocument/2006/relationships/image" Target="../media/image103.e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emf"/><Relationship Id="rId3" Type="http://schemas.openxmlformats.org/officeDocument/2006/relationships/image" Target="../media/image105.emf"/><Relationship Id="rId7" Type="http://schemas.openxmlformats.org/officeDocument/2006/relationships/image" Target="../media/image98.emf"/><Relationship Id="rId2" Type="http://schemas.openxmlformats.org/officeDocument/2006/relationships/image" Target="../media/image104.emf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93.png"/><Relationship Id="rId5" Type="http://schemas.openxmlformats.org/officeDocument/2006/relationships/image" Target="../media/image107.emf"/><Relationship Id="rId4" Type="http://schemas.openxmlformats.org/officeDocument/2006/relationships/image" Target="../media/image106.emf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emf"/><Relationship Id="rId3" Type="http://schemas.openxmlformats.org/officeDocument/2006/relationships/image" Target="../media/image108.png"/><Relationship Id="rId7" Type="http://schemas.openxmlformats.org/officeDocument/2006/relationships/image" Target="../media/image11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0.emf"/><Relationship Id="rId5" Type="http://schemas.openxmlformats.org/officeDocument/2006/relationships/image" Target="../media/image109.emf"/><Relationship Id="rId10" Type="http://schemas.openxmlformats.org/officeDocument/2006/relationships/image" Target="../media/image114.emf"/><Relationship Id="rId4" Type="http://schemas.openxmlformats.org/officeDocument/2006/relationships/image" Target="../media/image90.emf"/><Relationship Id="rId9" Type="http://schemas.openxmlformats.org/officeDocument/2006/relationships/image" Target="../media/image113.emf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emf"/><Relationship Id="rId3" Type="http://schemas.openxmlformats.org/officeDocument/2006/relationships/image" Target="../media/image108.png"/><Relationship Id="rId7" Type="http://schemas.openxmlformats.org/officeDocument/2006/relationships/image" Target="../media/image11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6.emf"/><Relationship Id="rId5" Type="http://schemas.openxmlformats.org/officeDocument/2006/relationships/image" Target="../media/image115.emf"/><Relationship Id="rId4" Type="http://schemas.openxmlformats.org/officeDocument/2006/relationships/image" Target="../media/image90.emf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emf"/><Relationship Id="rId3" Type="http://schemas.openxmlformats.org/officeDocument/2006/relationships/image" Target="../media/image108.png"/><Relationship Id="rId7" Type="http://schemas.openxmlformats.org/officeDocument/2006/relationships/image" Target="../media/image1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0.emf"/><Relationship Id="rId5" Type="http://schemas.openxmlformats.org/officeDocument/2006/relationships/image" Target="../media/image119.emf"/><Relationship Id="rId4" Type="http://schemas.openxmlformats.org/officeDocument/2006/relationships/image" Target="../media/image9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4.png"/><Relationship Id="rId5" Type="http://schemas.openxmlformats.org/officeDocument/2006/relationships/image" Target="../media/image123.jpg"/><Relationship Id="rId4" Type="http://schemas.openxmlformats.org/officeDocument/2006/relationships/image" Target="../media/image9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6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eg"/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28.emf"/><Relationship Id="rId4" Type="http://schemas.openxmlformats.org/officeDocument/2006/relationships/image" Target="../media/image90.emf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7.jp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1.png"/><Relationship Id="rId11" Type="http://schemas.openxmlformats.org/officeDocument/2006/relationships/image" Target="../media/image26.emf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emf"/><Relationship Id="rId9" Type="http://schemas.openxmlformats.org/officeDocument/2006/relationships/image" Target="../media/image2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LzRaDNSaiH8&amp;t=19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0808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560480" y="1397942"/>
            <a:ext cx="5443899" cy="3139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600" dirty="0"/>
              <a:t>  </a:t>
            </a:r>
            <a:r>
              <a:rPr lang="pt-BR" b="1" dirty="0"/>
              <a:t>Campanhas: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Amassar latinhas (diminuir volume das sucata)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Lacre solidário (troca por cadeira de rodas)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Agasalho – 2024 – Campanha Doar e Amar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Brinquedos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Tampinhas plásticas ( troca de ração para ONG)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</p:txBody>
      </p:sp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CAMPANHAS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</a:t>
            </a:r>
            <a:r>
              <a:rPr lang="pt-BR" sz="2000" b="1" dirty="0"/>
              <a:t>SENAI</a:t>
            </a:r>
            <a:r>
              <a:rPr lang="pt-BR" b="1" dirty="0"/>
              <a:t> Jaguariúna</a:t>
            </a:r>
          </a:p>
        </p:txBody>
      </p:sp>
      <p:pic>
        <p:nvPicPr>
          <p:cNvPr id="1026" name="Picture 2" descr="Amassador De Latas E Abridor De Garrafas 8276 - Brasfort - R$ 26,14 em ...">
            <a:extLst>
              <a:ext uri="{FF2B5EF4-FFF2-40B4-BE49-F238E27FC236}">
                <a16:creationId xmlns:a16="http://schemas.microsoft.com/office/drawing/2014/main" id="{27C3E055-8030-3F01-45A3-65D2430CB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9943" y="1342211"/>
            <a:ext cx="1644218" cy="246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acres De Latinha Em Alumínio 10 Garrafas Pet De 2 Litros - R$ 140,00 ...">
            <a:extLst>
              <a:ext uri="{FF2B5EF4-FFF2-40B4-BE49-F238E27FC236}">
                <a16:creationId xmlns:a16="http://schemas.microsoft.com/office/drawing/2014/main" id="{E941C2B4-5BE4-D989-0B79-1EE99EFFDE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8497" y="1781520"/>
            <a:ext cx="2449198" cy="1837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Blusa De Frio Zíper Marca Sb Casaco Moletom Canguru Unissex - R$ 69,00 ...">
            <a:extLst>
              <a:ext uri="{FF2B5EF4-FFF2-40B4-BE49-F238E27FC236}">
                <a16:creationId xmlns:a16="http://schemas.microsoft.com/office/drawing/2014/main" id="{2342FA49-3362-31DD-5F63-A2F61C4833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6578" y="4029943"/>
            <a:ext cx="2104474" cy="2316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D22D911-950A-4313-8C8B-E2662CBC71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41353" y="4341478"/>
            <a:ext cx="2270170" cy="200531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21B36E71-70E0-461B-9DCA-E75C1C66C8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2931" y="4087483"/>
            <a:ext cx="1837530" cy="216607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C759134-A933-42EE-B434-078D04AEF5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354" y="1243012"/>
            <a:ext cx="1676400" cy="145732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A047E86-0EB4-476C-ACAB-2486BFE385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2103" y="2877808"/>
            <a:ext cx="1514475" cy="12096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2F3F132-A215-4405-8619-E9F559981BB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49929" y="4102883"/>
            <a:ext cx="2883615" cy="215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9308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ext Box 6"/>
          <p:cNvSpPr txBox="1">
            <a:spLocks noChangeArrowheads="1"/>
          </p:cNvSpPr>
          <p:nvPr/>
        </p:nvSpPr>
        <p:spPr bwMode="auto">
          <a:xfrm>
            <a:off x="431800" y="1989139"/>
            <a:ext cx="4644053" cy="4878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Aft>
                <a:spcPts val="600"/>
              </a:spcAft>
            </a:pPr>
            <a:r>
              <a:rPr lang="pt-BR" sz="1600" dirty="0"/>
              <a:t>  Cantina: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Salgados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Sucos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Refrigerantes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Camisetas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Óculos de segurança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OBS – Comprar as fichas antecipadas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</p:txBody>
      </p:sp>
      <p:sp>
        <p:nvSpPr>
          <p:cNvPr id="12292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229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 dirty="0"/>
              <a:t>Escola SENAI Jaguariúna</a:t>
            </a:r>
          </a:p>
        </p:txBody>
      </p:sp>
      <p:pic>
        <p:nvPicPr>
          <p:cNvPr id="12294" name="Picture 7" descr="C:\Users\sn76415\Desktop\Fotos\20160604_1016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863" y="1831182"/>
            <a:ext cx="5385551" cy="3455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9442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44463" y="1258056"/>
            <a:ext cx="10947400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 – Sala 07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 Curso de Eletricista Instalador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24581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00616" y="2904756"/>
            <a:ext cx="3912809" cy="293460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74775" y="2904756"/>
            <a:ext cx="3912807" cy="2934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165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sp>
        <p:nvSpPr>
          <p:cNvPr id="9" name="Text Box 6"/>
          <p:cNvSpPr txBox="1">
            <a:spLocks noChangeArrowheads="1"/>
          </p:cNvSpPr>
          <p:nvPr/>
        </p:nvSpPr>
        <p:spPr bwMode="auto">
          <a:xfrm>
            <a:off x="844463" y="1258056"/>
            <a:ext cx="10947400" cy="177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 CLP – Sala 08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Curso Controlador Lógico programável e Automação na Indústria 4.0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319" y="2258704"/>
            <a:ext cx="5759357" cy="4319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016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ext Box 6"/>
          <p:cNvSpPr txBox="1">
            <a:spLocks noChangeArrowheads="1"/>
          </p:cNvSpPr>
          <p:nvPr/>
        </p:nvSpPr>
        <p:spPr bwMode="auto">
          <a:xfrm>
            <a:off x="864658" y="1425593"/>
            <a:ext cx="4991100" cy="9700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b="1" dirty="0"/>
              <a:t>Laboratório 09</a:t>
            </a:r>
          </a:p>
          <a:p>
            <a:pPr eaLnBrk="1" hangingPunct="1"/>
            <a:endParaRPr lang="pt-BR" b="1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b="1" dirty="0"/>
              <a:t> </a:t>
            </a:r>
            <a:r>
              <a:rPr lang="pt-BR" sz="1600" dirty="0"/>
              <a:t>Projetos Eletrônicos (Curso Técnico)</a:t>
            </a:r>
          </a:p>
        </p:txBody>
      </p:sp>
      <p:sp>
        <p:nvSpPr>
          <p:cNvPr id="13316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331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pic>
        <p:nvPicPr>
          <p:cNvPr id="6" name="Picture 7" descr="C:\Users\sn76415\Desktop\Fotos\20160604_10230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252" y="2832075"/>
            <a:ext cx="4438748" cy="286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596" y="2832075"/>
            <a:ext cx="3813144" cy="285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293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648945" y="1428452"/>
            <a:ext cx="4385733" cy="31085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Laboratório 11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 Curso de Eletricista Instalador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Montar sua própria empresa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Instalações Industriais 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Instalações Residenciais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</p:txBody>
      </p:sp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pic>
        <p:nvPicPr>
          <p:cNvPr id="14342" name="Picture 7" descr="C:\Users\sn76415\Desktop\Fotos\20160604_10251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4978" y="2230073"/>
            <a:ext cx="5542739" cy="321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785107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ext Box 6"/>
          <p:cNvSpPr txBox="1">
            <a:spLocks noChangeArrowheads="1"/>
          </p:cNvSpPr>
          <p:nvPr/>
        </p:nvSpPr>
        <p:spPr bwMode="auto">
          <a:xfrm>
            <a:off x="648945" y="1428452"/>
            <a:ext cx="4385733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Laboratório 12</a:t>
            </a:r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</a:pPr>
            <a:r>
              <a:rPr lang="pt-BR" sz="1600" dirty="0"/>
              <a:t> Prototipagem e Impressão 3D </a:t>
            </a:r>
          </a:p>
        </p:txBody>
      </p:sp>
      <p:sp>
        <p:nvSpPr>
          <p:cNvPr id="14340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sp>
        <p:nvSpPr>
          <p:cNvPr id="14341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0740" y="1659617"/>
            <a:ext cx="6315233" cy="4736424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845321E0-ABCC-4503-9B8C-8527881AC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78" y="2715360"/>
            <a:ext cx="3726279" cy="365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81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Escola SENAI Jaguariúna</a:t>
            </a:r>
          </a:p>
        </p:txBody>
      </p:sp>
      <p:sp>
        <p:nvSpPr>
          <p:cNvPr id="16390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sp>
        <p:nvSpPr>
          <p:cNvPr id="12" name="Text Box 6"/>
          <p:cNvSpPr txBox="1">
            <a:spLocks noChangeArrowheads="1"/>
          </p:cNvSpPr>
          <p:nvPr/>
        </p:nvSpPr>
        <p:spPr bwMode="auto">
          <a:xfrm>
            <a:off x="647667" y="1233820"/>
            <a:ext cx="7658100" cy="623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Laboratórios de Informática</a:t>
            </a: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Curso de </a:t>
            </a:r>
            <a:r>
              <a:rPr lang="pt-BR" sz="1600" dirty="0" err="1"/>
              <a:t>SolidWorks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Power </a:t>
            </a:r>
            <a:r>
              <a:rPr lang="pt-BR" sz="1600" dirty="0" err="1"/>
              <a:t>MiLL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Excel Avançado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Assistente Administrativo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Auxiliar de Logística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Informática Básica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Montagem e Manutenção de Computadores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Projetista de Molde para termoplásticos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Power BI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93" y="1450815"/>
            <a:ext cx="3179930" cy="2385755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7379" y="1450815"/>
            <a:ext cx="3179932" cy="238575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593" y="4053565"/>
            <a:ext cx="3200845" cy="2401446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6464" y="4053566"/>
            <a:ext cx="3200846" cy="2401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9880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4628" y="1091407"/>
            <a:ext cx="7658100" cy="3108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Laboratórios de Hidráulica e Pneumática</a:t>
            </a: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Curso de Automação Hidráulica/Pneumática Industrial.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Mecatrônica Industrial e Robótica.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18437" name="Text Box 8"/>
          <p:cNvSpPr txBox="1">
            <a:spLocks noChangeArrowheads="1"/>
          </p:cNvSpPr>
          <p:nvPr/>
        </p:nvSpPr>
        <p:spPr bwMode="auto">
          <a:xfrm>
            <a:off x="3714553" y="724694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pic>
        <p:nvPicPr>
          <p:cNvPr id="14" name="Picture 2" descr="C:\Users\sn76415\Desktop\Fotos\20160604_1010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923" y="2942132"/>
            <a:ext cx="3107991" cy="19517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 descr="C:\Users\sn76415\Desktop\Fotos\20160604_10104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860" y="1850758"/>
            <a:ext cx="3521304" cy="23840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23" y="5082877"/>
            <a:ext cx="3310583" cy="148803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65" y="4482502"/>
            <a:ext cx="4646295" cy="208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1381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919878" y="1282846"/>
            <a:ext cx="10947400" cy="31090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Oficina Mecânica -  TORNOS MECÂNICOS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Operador de Máquinas de Usinagem Convencionais.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Ferramenteiro de Moldes para Termoplásticos.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20485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4957" y="1633539"/>
            <a:ext cx="3790856" cy="4511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811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5529AF6-4EDE-4FCE-8357-74C2B75C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89288" cy="6785717"/>
          </a:xfrm>
          <a:prstGeom prst="rect">
            <a:avLst/>
          </a:prstGeom>
        </p:spPr>
      </p:pic>
      <p:sp>
        <p:nvSpPr>
          <p:cNvPr id="16" name="Retângulo 15"/>
          <p:cNvSpPr/>
          <p:nvPr/>
        </p:nvSpPr>
        <p:spPr>
          <a:xfrm>
            <a:off x="5278229" y="2696568"/>
            <a:ext cx="6551755" cy="1110343"/>
          </a:xfrm>
          <a:prstGeom prst="rect">
            <a:avLst/>
          </a:prstGeom>
          <a:solidFill>
            <a:schemeClr val="bg1">
              <a:lumMod val="65000"/>
              <a:alpha val="59000"/>
            </a:schemeClr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7" name="Retângulo 26"/>
          <p:cNvSpPr/>
          <p:nvPr/>
        </p:nvSpPr>
        <p:spPr>
          <a:xfrm>
            <a:off x="0" y="5467212"/>
            <a:ext cx="5089288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8" name="CaixaDeTexto 7"/>
          <p:cNvSpPr txBox="1"/>
          <p:nvPr/>
        </p:nvSpPr>
        <p:spPr>
          <a:xfrm>
            <a:off x="514537" y="5467212"/>
            <a:ext cx="4763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rgbClr val="FFFFFF"/>
                </a:solidFill>
              </a:rPr>
              <a:t>SENAI JAGUARIÚNA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5758306" y="2928573"/>
            <a:ext cx="6260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7740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pt-BR" sz="3600" b="1" dirty="0">
                <a:latin typeface="Calibri" charset="0"/>
                <a:ea typeface="Calibri" charset="0"/>
                <a:cs typeface="Calibri" charset="0"/>
              </a:rPr>
              <a:t>SEJAM TODOS BEM VINDOS!</a:t>
            </a:r>
          </a:p>
        </p:txBody>
      </p:sp>
    </p:spTree>
    <p:extLst>
      <p:ext uri="{BB962C8B-B14F-4D97-AF65-F5344CB8AC3E}">
        <p14:creationId xmlns:p14="http://schemas.microsoft.com/office/powerpoint/2010/main" val="802776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5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 autoUpdateAnimBg="0"/>
      <p:bldP spid="27" grpId="0" animBg="1"/>
      <p:bldP spid="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924109" y="1209646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Oficina Mecânica </a:t>
            </a:r>
            <a:endParaRPr lang="pt-BR" sz="1600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pic>
        <p:nvPicPr>
          <p:cNvPr id="7" name="Picture 3" descr="C:\Users\sn76415\Desktop\Fotos\20160604_10153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09" y="2308969"/>
            <a:ext cx="3566004" cy="22344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6A2AB914-1408-4F70-8A7B-3B424BFFE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326" y="2308969"/>
            <a:ext cx="4357579" cy="226097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4172" y="1967776"/>
            <a:ext cx="2427337" cy="374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3459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891597" y="1286336"/>
            <a:ext cx="10947400" cy="136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Oficina Mecânica – MÁQUINAS CNC</a:t>
            </a:r>
            <a:endParaRPr lang="pt-BR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dirty="0"/>
              <a:t>Operador e programador de Torno CNC 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dirty="0"/>
              <a:t>Operador e programador de Centro de Usinagem CNC</a:t>
            </a:r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552" y="2829082"/>
            <a:ext cx="3001113" cy="375139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275" y="2829082"/>
            <a:ext cx="3528364" cy="3754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06096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1508" name="Text Box 6"/>
          <p:cNvSpPr txBox="1">
            <a:spLocks noChangeArrowheads="1"/>
          </p:cNvSpPr>
          <p:nvPr/>
        </p:nvSpPr>
        <p:spPr bwMode="auto">
          <a:xfrm>
            <a:off x="995292" y="1286336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OPERADOR DE INJETORA PARA TERMOPLÁSTICO – 160H  </a:t>
            </a:r>
            <a:endParaRPr lang="pt-BR" dirty="0"/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9996" y="2011824"/>
            <a:ext cx="8377991" cy="447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294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825609" y="1286336"/>
            <a:ext cx="10947400" cy="1770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  <a:defRPr/>
            </a:pPr>
            <a:r>
              <a:rPr lang="pt-BR" b="1" dirty="0"/>
              <a:t>Laboratório Comandos Elétricos</a:t>
            </a:r>
            <a:endParaRPr lang="pt-BR" sz="1600" dirty="0"/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Comandos Elétricos e inversores - (Automação Industrial)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600"/>
              </a:spcAft>
              <a:buFont typeface="Arial" pitchFamily="34" charset="0"/>
              <a:buChar char="•"/>
              <a:defRPr/>
            </a:pPr>
            <a:endParaRPr lang="pt-BR" sz="1600" dirty="0"/>
          </a:p>
          <a:p>
            <a:pPr eaLnBrk="1" hangingPunct="1">
              <a:lnSpc>
                <a:spcPct val="150000"/>
              </a:lnSpc>
              <a:spcAft>
                <a:spcPts val="600"/>
              </a:spcAft>
              <a:buFontTx/>
              <a:buChar char="•"/>
              <a:defRPr/>
            </a:pPr>
            <a:endParaRPr lang="pt-BR" sz="1600" dirty="0"/>
          </a:p>
        </p:txBody>
      </p:sp>
      <p:sp>
        <p:nvSpPr>
          <p:cNvPr id="25605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25606" name="Picture 2" descr="C:\Users\sn76415\Desktop\Fotos\20160604_10244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6789" y="2555875"/>
            <a:ext cx="3606325" cy="2241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7" name="Picture 2" descr="C:\Users\sn76415\Desktop\Fotos\20160604_10240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3867" y="2636839"/>
            <a:ext cx="3768537" cy="2255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311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853890" y="1403683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Operação de Empilhadeira – NR11 – 32 horas.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 dirty="0"/>
              <a:t>Instalações</a:t>
            </a:r>
          </a:p>
        </p:txBody>
      </p:sp>
      <p:pic>
        <p:nvPicPr>
          <p:cNvPr id="26630" name="Picture 3" descr="C:\Users\sn76415\Desktop\Fotos\20160604_10165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4834" y="1989138"/>
            <a:ext cx="6101697" cy="368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08056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948158" y="1405271"/>
            <a:ext cx="10947400" cy="456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NR 35 – 16 horas.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1026" name="Picture 2" descr="Resultado de imagem para NR 3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6976" y="2520416"/>
            <a:ext cx="4762500" cy="1876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5193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1127268" y="1460550"/>
            <a:ext cx="10947400" cy="5078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NR 10 – FORMAÇÃO (40h)  e RECICLAGEM (20h) 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31040" y1="47132" x2="33920" y2="44389"/>
                        <a14:foregroundMark x1="37600" y1="44389" x2="37600" y2="44389"/>
                        <a14:foregroundMark x1="56000" y1="79302" x2="65600" y2="65337"/>
                        <a14:foregroundMark x1="61600" y1="18204" x2="62400" y2="50125"/>
                        <a14:backgroundMark x1="36640" y1="79052" x2="36640" y2="79052"/>
                        <a14:backgroundMark x1="33920" y1="38404" x2="33920" y2="38404"/>
                        <a14:backgroundMark x1="39680" y1="38155" x2="39680" y2="3815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1682" y="2154168"/>
            <a:ext cx="4044830" cy="25742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4" descr="http://www.hsj.com.br/usuarios/hsjimages/Curso%20nr10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6668" y="2570970"/>
            <a:ext cx="2263791" cy="173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http://www.silvaesouza.com.br/site/imagesuopload/se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49325" y="2572174"/>
            <a:ext cx="2556275" cy="173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785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919877" y="1342857"/>
            <a:ext cx="10947400" cy="101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Energia Solar Fotovoltaica - Tecnologias e Aplicações – 24h.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Instalação de Sistemas para </a:t>
            </a:r>
            <a:r>
              <a:rPr lang="pt-BR" b="1" dirty="0" err="1"/>
              <a:t>Microgeração</a:t>
            </a:r>
            <a:r>
              <a:rPr lang="pt-BR" b="1" dirty="0"/>
              <a:t> Fotovoltaica Conectados à Rede - 48h.</a:t>
            </a:r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217" y="2573612"/>
            <a:ext cx="4388600" cy="3657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74994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6628" name="Text Box 6"/>
          <p:cNvSpPr txBox="1">
            <a:spLocks noChangeArrowheads="1"/>
          </p:cNvSpPr>
          <p:nvPr/>
        </p:nvSpPr>
        <p:spPr bwMode="auto">
          <a:xfrm>
            <a:off x="995292" y="1286336"/>
            <a:ext cx="10947400" cy="1061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Automação Industrial com ARDUINO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Lógica de programação com ARDUINO </a:t>
            </a:r>
            <a:endParaRPr lang="pt-BR" sz="1600" dirty="0"/>
          </a:p>
        </p:txBody>
      </p:sp>
      <p:sp>
        <p:nvSpPr>
          <p:cNvPr id="26629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sp>
        <p:nvSpPr>
          <p:cNvPr id="2" name="AutoShape 2" descr="Resultado de imagem para arduino projeto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379" y="3570167"/>
            <a:ext cx="2828925" cy="1619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2466" y="2809636"/>
            <a:ext cx="3078738" cy="3140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706" y="3386076"/>
            <a:ext cx="3114710" cy="19874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916220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5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Escola SENAI Jaguariúna</a:t>
            </a:r>
          </a:p>
        </p:txBody>
      </p:sp>
      <p:sp>
        <p:nvSpPr>
          <p:cNvPr id="28676" name="Text Box 6"/>
          <p:cNvSpPr txBox="1">
            <a:spLocks noChangeArrowheads="1"/>
          </p:cNvSpPr>
          <p:nvPr/>
        </p:nvSpPr>
        <p:spPr bwMode="auto">
          <a:xfrm>
            <a:off x="825610" y="1363729"/>
            <a:ext cx="3841749" cy="198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Elevador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sz="1600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Uso Restrito 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Somente Acompanhado</a:t>
            </a:r>
          </a:p>
        </p:txBody>
      </p:sp>
      <p:sp>
        <p:nvSpPr>
          <p:cNvPr id="28677" name="Text Box 8"/>
          <p:cNvSpPr txBox="1">
            <a:spLocks noChangeArrowheads="1"/>
          </p:cNvSpPr>
          <p:nvPr/>
        </p:nvSpPr>
        <p:spPr bwMode="auto">
          <a:xfrm>
            <a:off x="3695700" y="908051"/>
            <a:ext cx="4320117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b="1"/>
              <a:t>Instalações</a:t>
            </a:r>
          </a:p>
        </p:txBody>
      </p:sp>
      <p:pic>
        <p:nvPicPr>
          <p:cNvPr id="2867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085" y="1314450"/>
            <a:ext cx="4195233" cy="477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679" name="Text Box 6"/>
          <p:cNvSpPr txBox="1">
            <a:spLocks noChangeArrowheads="1"/>
          </p:cNvSpPr>
          <p:nvPr/>
        </p:nvSpPr>
        <p:spPr bwMode="auto">
          <a:xfrm>
            <a:off x="8015817" y="1263235"/>
            <a:ext cx="3841749" cy="47551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Caso de Incêndio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Não usar em caso de Incêndio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sz="1600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Simulado de  Abandono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sz="1600" dirty="0"/>
              <a:t>Sirene constante</a:t>
            </a:r>
          </a:p>
          <a:p>
            <a:pPr eaLnBrk="1" hangingPunct="1">
              <a:lnSpc>
                <a:spcPct val="150000"/>
              </a:lnSpc>
              <a:spcBef>
                <a:spcPct val="50000"/>
              </a:spcBef>
            </a:pPr>
            <a:endParaRPr lang="pt-BR" b="1" dirty="0"/>
          </a:p>
        </p:txBody>
      </p:sp>
      <p:pic>
        <p:nvPicPr>
          <p:cNvPr id="28680" name="Picture 8" descr="http://www.bralarmseg.com.br/prod/sb1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531" y="2280510"/>
            <a:ext cx="2264635" cy="2135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860240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>
            <a:extLst>
              <a:ext uri="{FF2B5EF4-FFF2-40B4-BE49-F238E27FC236}">
                <a16:creationId xmlns:a16="http://schemas.microsoft.com/office/drawing/2014/main" id="{3A67CB0B-A817-43DC-B9EB-D6AEE8C81D31}"/>
              </a:ext>
            </a:extLst>
          </p:cNvPr>
          <p:cNvGrpSpPr/>
          <p:nvPr/>
        </p:nvGrpSpPr>
        <p:grpSpPr>
          <a:xfrm>
            <a:off x="9747315" y="239029"/>
            <a:ext cx="2309052" cy="647091"/>
            <a:chOff x="15364003" y="1047088"/>
            <a:chExt cx="3693223" cy="942975"/>
          </a:xfrm>
        </p:grpSpPr>
        <p:sp>
          <p:nvSpPr>
            <p:cNvPr id="4" name="object 4">
              <a:extLst>
                <a:ext uri="{FF2B5EF4-FFF2-40B4-BE49-F238E27FC236}">
                  <a16:creationId xmlns:a16="http://schemas.microsoft.com/office/drawing/2014/main" id="{E71CD2FD-DB1D-482C-A8C2-4C758524D3A8}"/>
                </a:ext>
              </a:extLst>
            </p:cNvPr>
            <p:cNvSpPr/>
            <p:nvPr/>
          </p:nvSpPr>
          <p:spPr>
            <a:xfrm>
              <a:off x="15364066" y="1047088"/>
              <a:ext cx="3693160" cy="942975"/>
            </a:xfrm>
            <a:custGeom>
              <a:avLst/>
              <a:gdLst/>
              <a:ahLst/>
              <a:cxnLst/>
              <a:rect l="l" t="t" r="r" b="b"/>
              <a:pathLst>
                <a:path w="3693159" h="942975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  <p:sp>
          <p:nvSpPr>
            <p:cNvPr id="5" name="object 5">
              <a:extLst>
                <a:ext uri="{FF2B5EF4-FFF2-40B4-BE49-F238E27FC236}">
                  <a16:creationId xmlns:a16="http://schemas.microsoft.com/office/drawing/2014/main" id="{03256CFF-94A1-4306-8764-5169CAA9F121}"/>
                </a:ext>
              </a:extLst>
            </p:cNvPr>
            <p:cNvSpPr/>
            <p:nvPr/>
          </p:nvSpPr>
          <p:spPr>
            <a:xfrm>
              <a:off x="15364003" y="1167618"/>
              <a:ext cx="3693160" cy="700405"/>
            </a:xfrm>
            <a:custGeom>
              <a:avLst/>
              <a:gdLst/>
              <a:ahLst/>
              <a:cxnLst/>
              <a:rect l="l" t="t" r="r" b="b"/>
              <a:pathLst>
                <a:path w="3693159" h="700405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w="3693159" h="700405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w="3693159" h="700405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w="3693159" h="700405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w="3693159" h="700405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w="3693159" h="700405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w="3693159" h="700405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w="3693159" h="700405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w="3693159" h="700405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w="3693159" h="700405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w="3693159" h="700405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w="3693159" h="700405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w="3693159" h="700405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w="3693159" h="700405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w="3693159" h="700405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 sz="1092"/>
            </a:p>
          </p:txBody>
        </p:sp>
      </p:grpSp>
    </p:spTree>
    <p:extLst>
      <p:ext uri="{BB962C8B-B14F-4D97-AF65-F5344CB8AC3E}">
        <p14:creationId xmlns:p14="http://schemas.microsoft.com/office/powerpoint/2010/main" val="163428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Text Box 5"/>
          <p:cNvSpPr txBox="1">
            <a:spLocks noChangeArrowheads="1"/>
          </p:cNvSpPr>
          <p:nvPr/>
        </p:nvSpPr>
        <p:spPr bwMode="auto">
          <a:xfrm>
            <a:off x="815200" y="1361240"/>
            <a:ext cx="7488767" cy="3698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b="1" dirty="0"/>
              <a:t>Normas Internas:</a:t>
            </a:r>
          </a:p>
        </p:txBody>
      </p:sp>
      <p:sp>
        <p:nvSpPr>
          <p:cNvPr id="39941" name="Text Box 7"/>
          <p:cNvSpPr txBox="1">
            <a:spLocks noChangeArrowheads="1"/>
          </p:cNvSpPr>
          <p:nvPr/>
        </p:nvSpPr>
        <p:spPr bwMode="auto">
          <a:xfrm>
            <a:off x="607812" y="2112998"/>
            <a:ext cx="11425767" cy="26320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Uso obrigatório do Uniforme destro da escola (Prazo 1 semana); Comprar na entrada.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Proibido o uso bonés, </a:t>
            </a:r>
            <a:r>
              <a:rPr lang="pt-BR" sz="1600" i="1" dirty="0"/>
              <a:t>shorts </a:t>
            </a:r>
            <a:r>
              <a:rPr lang="pt-BR" sz="1600" dirty="0"/>
              <a:t>e bermudas, minissaia, chinelos e/ou sandálias abertas;</a:t>
            </a:r>
          </a:p>
          <a:p>
            <a:pPr marL="285750" indent="-285750" eaLnBrk="1" hangingPunct="1">
              <a:lnSpc>
                <a:spcPct val="150000"/>
              </a:lnSpc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pt-BR" sz="1600" dirty="0"/>
              <a:t>Proibido o uso de calças rasgadas;</a:t>
            </a:r>
          </a:p>
          <a:p>
            <a:pPr marL="285750" indent="-285750" algn="just" eaLnBrk="1" hangingPunct="1">
              <a:lnSpc>
                <a:spcPct val="150000"/>
              </a:lnSpc>
              <a:buFont typeface="Arial" pitchFamily="34" charset="0"/>
              <a:buChar char="•"/>
              <a:defRPr/>
            </a:pPr>
            <a:r>
              <a:rPr lang="pt-BR" sz="1600" dirty="0"/>
              <a:t>Proibido levar alimentos para ambientes de ensinos da Escola;</a:t>
            </a:r>
          </a:p>
          <a:p>
            <a:pPr algn="just" eaLnBrk="1" hangingPunct="1">
              <a:lnSpc>
                <a:spcPct val="150000"/>
              </a:lnSpc>
              <a:spcAft>
                <a:spcPts val="0"/>
              </a:spcAft>
              <a:defRPr/>
            </a:pPr>
            <a:endParaRPr lang="pt-BR" sz="1600" dirty="0"/>
          </a:p>
          <a:p>
            <a:pPr algn="just" eaLnBrk="1" hangingPunct="1">
              <a:lnSpc>
                <a:spcPct val="150000"/>
              </a:lnSpc>
              <a:defRPr/>
            </a:pPr>
            <a:r>
              <a:rPr lang="pt-BR" sz="1600" b="1" dirty="0"/>
              <a:t>Obrigatoriedade no uso de equipamento de proteção individual (EPI)</a:t>
            </a:r>
          </a:p>
          <a:p>
            <a:pPr algn="just" eaLnBrk="1" hangingPunct="1">
              <a:lnSpc>
                <a:spcPct val="150000"/>
              </a:lnSpc>
              <a:spcAft>
                <a:spcPts val="0"/>
              </a:spcAft>
              <a:defRPr/>
            </a:pPr>
            <a:endParaRPr lang="pt-BR" sz="1600" dirty="0"/>
          </a:p>
        </p:txBody>
      </p:sp>
      <p:sp>
        <p:nvSpPr>
          <p:cNvPr id="29701" name="Text Box 11"/>
          <p:cNvSpPr txBox="1">
            <a:spLocks noChangeArrowheads="1"/>
          </p:cNvSpPr>
          <p:nvPr/>
        </p:nvSpPr>
        <p:spPr bwMode="auto">
          <a:xfrm>
            <a:off x="1583267" y="115888"/>
            <a:ext cx="8832851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 dirty="0"/>
              <a:t>Normas e Procedimentos da Escola</a:t>
            </a:r>
          </a:p>
        </p:txBody>
      </p:sp>
    </p:spTree>
    <p:extLst>
      <p:ext uri="{BB962C8B-B14F-4D97-AF65-F5344CB8AC3E}">
        <p14:creationId xmlns:p14="http://schemas.microsoft.com/office/powerpoint/2010/main" val="2465343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Text Box 5"/>
          <p:cNvSpPr txBox="1">
            <a:spLocks noChangeArrowheads="1"/>
          </p:cNvSpPr>
          <p:nvPr/>
        </p:nvSpPr>
        <p:spPr bwMode="auto">
          <a:xfrm>
            <a:off x="2351618" y="188913"/>
            <a:ext cx="748876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 dirty="0"/>
              <a:t>Orientação Escolar</a:t>
            </a:r>
          </a:p>
        </p:txBody>
      </p:sp>
      <p:sp>
        <p:nvSpPr>
          <p:cNvPr id="32772" name="Text Box 5"/>
          <p:cNvSpPr txBox="1">
            <a:spLocks noChangeArrowheads="1"/>
          </p:cNvSpPr>
          <p:nvPr/>
        </p:nvSpPr>
        <p:spPr bwMode="auto">
          <a:xfrm>
            <a:off x="604307" y="1725794"/>
            <a:ext cx="11504084" cy="20621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Entrada com Atraso e/ou Saída Antecipada</a:t>
            </a:r>
          </a:p>
          <a:p>
            <a:pPr eaLnBrk="1" hangingPunct="1"/>
            <a:endParaRPr lang="pt-BR" sz="1600" b="1" dirty="0"/>
          </a:p>
          <a:p>
            <a:pPr algn="just" eaLnBrk="1" hangingPunct="1"/>
            <a:r>
              <a:rPr lang="pt-BR" sz="1600" dirty="0"/>
              <a:t>A tolerância para entrada atrasada ou saída antecipada é de </a:t>
            </a:r>
            <a:r>
              <a:rPr lang="pt-BR" sz="1600" dirty="0">
                <a:solidFill>
                  <a:srgbClr val="FF0000"/>
                </a:solidFill>
              </a:rPr>
              <a:t>CINCO (5) minutos</a:t>
            </a:r>
            <a:r>
              <a:rPr lang="pt-BR" sz="1600" dirty="0"/>
              <a:t>. Acima desse limite será computada falta para o aluno na aula correspondente.</a:t>
            </a:r>
          </a:p>
          <a:p>
            <a:pPr algn="just" eaLnBrk="1" hangingPunct="1"/>
            <a:endParaRPr lang="pt-BR" sz="1600" dirty="0"/>
          </a:p>
          <a:p>
            <a:pPr algn="just" eaLnBrk="1" hangingPunct="1"/>
            <a:r>
              <a:rPr lang="pt-BR" sz="1600" dirty="0"/>
              <a:t>A saída antecipada somente será permitida mediante </a:t>
            </a:r>
            <a:r>
              <a:rPr lang="pt-BR" sz="1600" dirty="0">
                <a:solidFill>
                  <a:srgbClr val="FF0000"/>
                </a:solidFill>
              </a:rPr>
              <a:t>autorização escrita da coordenação</a:t>
            </a:r>
            <a:r>
              <a:rPr lang="pt-BR" sz="1600" dirty="0"/>
              <a:t>. Com exceção para os menores de idade, que não poderão ter a saída antecipada autorizada sem a anuência de seu responsável legal e da coordenação.</a:t>
            </a:r>
          </a:p>
          <a:p>
            <a:pPr algn="just" eaLnBrk="1" hangingPunct="1"/>
            <a:endParaRPr lang="pt-BR" sz="1600" b="1" dirty="0"/>
          </a:p>
        </p:txBody>
      </p:sp>
      <p:sp>
        <p:nvSpPr>
          <p:cNvPr id="32773" name="Text Box 8"/>
          <p:cNvSpPr txBox="1">
            <a:spLocks noChangeArrowheads="1"/>
          </p:cNvSpPr>
          <p:nvPr/>
        </p:nvSpPr>
        <p:spPr bwMode="auto">
          <a:xfrm>
            <a:off x="687916" y="4494425"/>
            <a:ext cx="11336867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Faltas e ausências</a:t>
            </a:r>
          </a:p>
          <a:p>
            <a:pPr eaLnBrk="1" hangingPunct="1"/>
            <a:endParaRPr lang="pt-BR" sz="1600" b="1" dirty="0"/>
          </a:p>
          <a:p>
            <a:pPr algn="just" eaLnBrk="1" hangingPunct="1"/>
            <a:r>
              <a:rPr lang="pt-BR" sz="1600" dirty="0"/>
              <a:t>Em conformidade com os incisos I, II, III, V e IX do Art. 56 do Regimento Comum das Unidades Escolares SENAI, as faltas deverão ser justificadas. </a:t>
            </a:r>
          </a:p>
          <a:p>
            <a:pPr algn="just" eaLnBrk="1" hangingPunct="1"/>
            <a:endParaRPr lang="pt-BR" sz="1600" b="1" dirty="0"/>
          </a:p>
          <a:p>
            <a:pPr algn="just" eaLnBrk="1" hangingPunct="1"/>
            <a:r>
              <a:rPr lang="pt-BR" sz="1600" b="1" dirty="0"/>
              <a:t>Não haverá abono de faltas mediante a apresentação do documento.</a:t>
            </a:r>
          </a:p>
        </p:txBody>
      </p:sp>
    </p:spTree>
    <p:extLst>
      <p:ext uri="{BB962C8B-B14F-4D97-AF65-F5344CB8AC3E}">
        <p14:creationId xmlns:p14="http://schemas.microsoft.com/office/powerpoint/2010/main" val="17792983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Text Box 5"/>
          <p:cNvSpPr txBox="1">
            <a:spLocks noChangeArrowheads="1"/>
          </p:cNvSpPr>
          <p:nvPr/>
        </p:nvSpPr>
        <p:spPr bwMode="auto">
          <a:xfrm>
            <a:off x="2351618" y="188913"/>
            <a:ext cx="748876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/>
              <a:t>Orientação Escolar</a:t>
            </a:r>
          </a:p>
        </p:txBody>
      </p:sp>
      <p:sp>
        <p:nvSpPr>
          <p:cNvPr id="33796" name="CaixaDeTexto 2"/>
          <p:cNvSpPr txBox="1">
            <a:spLocks noChangeArrowheads="1"/>
          </p:cNvSpPr>
          <p:nvPr/>
        </p:nvSpPr>
        <p:spPr bwMode="auto">
          <a:xfrm>
            <a:off x="795367" y="1600495"/>
            <a:ext cx="10799603" cy="49347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2000" b="1" dirty="0"/>
              <a:t>Avaliação e Promoção</a:t>
            </a:r>
          </a:p>
          <a:p>
            <a:pPr eaLnBrk="1" hangingPunct="1">
              <a:spcBef>
                <a:spcPct val="50000"/>
              </a:spcBef>
            </a:pPr>
            <a:endParaRPr lang="pt-BR" sz="2000" b="1" dirty="0"/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r>
              <a:rPr lang="pt-BR" sz="2000" dirty="0"/>
              <a:t>Será considerado promovido ou concluinte de estudos o educando que, no final do curso, obtiver em cada componente curricular nota final igual ou </a:t>
            </a:r>
            <a:r>
              <a:rPr lang="pt-BR" sz="2000" dirty="0">
                <a:solidFill>
                  <a:srgbClr val="FF0000"/>
                </a:solidFill>
              </a:rPr>
              <a:t>superior a 50 (cinquenta), </a:t>
            </a:r>
            <a:r>
              <a:rPr lang="pt-BR" sz="2000" dirty="0"/>
              <a:t>numa escala de 0 a 100 e </a:t>
            </a:r>
            <a:r>
              <a:rPr lang="pt-BR" sz="2000" dirty="0">
                <a:solidFill>
                  <a:srgbClr val="FF0000"/>
                </a:solidFill>
              </a:rPr>
              <a:t>frequência mínima de 75% </a:t>
            </a:r>
            <a:r>
              <a:rPr lang="pt-BR" sz="2000" dirty="0"/>
              <a:t>da carga horária do curso.</a:t>
            </a:r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endParaRPr lang="pt-BR" sz="2000" dirty="0"/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r>
              <a:rPr lang="pt-BR" sz="2000" dirty="0"/>
              <a:t>Cursos de NR 11- Operação de </a:t>
            </a:r>
            <a:r>
              <a:rPr lang="pt-BR" sz="2000" dirty="0" err="1"/>
              <a:t>Empilahdeira</a:t>
            </a:r>
            <a:r>
              <a:rPr lang="pt-BR" sz="2000" dirty="0"/>
              <a:t> -  Presença de 100% e nota mínima de 80 conforme as Normas Regulamentadoras (</a:t>
            </a:r>
            <a:r>
              <a:rPr lang="pt-BR" sz="2000" dirty="0" err="1"/>
              <a:t>NR's</a:t>
            </a:r>
            <a:r>
              <a:rPr lang="pt-BR" sz="2000" dirty="0"/>
              <a:t>) do Ministério do Trabalho e Emprego (MTE).</a:t>
            </a:r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endParaRPr lang="pt-BR" sz="2000" dirty="0"/>
          </a:p>
          <a:p>
            <a:pPr eaLnBrk="1" hangingPunct="1"/>
            <a:r>
              <a:rPr lang="pt-BR" sz="2000" b="1" dirty="0"/>
              <a:t>Certificado de Conclusão de Curso</a:t>
            </a:r>
          </a:p>
          <a:p>
            <a:pPr eaLnBrk="1" hangingPunct="1"/>
            <a:r>
              <a:rPr lang="pt-BR" sz="2000" dirty="0"/>
              <a:t>O certificado de conclusão de curso será </a:t>
            </a:r>
            <a:r>
              <a:rPr lang="pt-BR" sz="2000" dirty="0">
                <a:solidFill>
                  <a:srgbClr val="FF0000"/>
                </a:solidFill>
              </a:rPr>
              <a:t>emitido em até 30 </a:t>
            </a:r>
            <a:r>
              <a:rPr lang="pt-BR" sz="2000" dirty="0"/>
              <a:t>(trinta) dias após o término do curso.</a:t>
            </a:r>
          </a:p>
          <a:p>
            <a:pPr algn="just" eaLnBrk="1" hangingPunct="1">
              <a:lnSpc>
                <a:spcPct val="114000"/>
              </a:lnSpc>
              <a:spcAft>
                <a:spcPts val="600"/>
              </a:spcAft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145480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Text Box 6"/>
          <p:cNvSpPr txBox="1">
            <a:spLocks noChangeArrowheads="1"/>
          </p:cNvSpPr>
          <p:nvPr/>
        </p:nvSpPr>
        <p:spPr bwMode="auto">
          <a:xfrm>
            <a:off x="2254251" y="115888"/>
            <a:ext cx="7488767" cy="46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400" b="1"/>
              <a:t>Orientação Escolar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701119" y="1319846"/>
            <a:ext cx="10595030" cy="32932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sz="1600" b="1" dirty="0"/>
              <a:t>Cancelamento matrícula</a:t>
            </a:r>
          </a:p>
          <a:p>
            <a:pPr algn="just" eaLnBrk="1" hangingPunct="1"/>
            <a:endParaRPr lang="pt-BR" sz="1600" b="1" dirty="0"/>
          </a:p>
          <a:p>
            <a:pPr algn="just" eaLnBrk="1" hangingPunct="1"/>
            <a:r>
              <a:rPr lang="pt-BR" sz="1600" dirty="0"/>
              <a:t>Caso seja necessário interromper o curso, imediatamente o aluno ou seu responsável deverá formalizar o cancelamento da matrícula junto à secretaria da escola, por meio do preenchimento de um requerimento.</a:t>
            </a:r>
          </a:p>
          <a:p>
            <a:pPr algn="just" eaLnBrk="1" hangingPunct="1"/>
            <a:endParaRPr lang="pt-BR" sz="1600" dirty="0"/>
          </a:p>
          <a:p>
            <a:pPr algn="just" eaLnBrk="1" hangingPunct="1"/>
            <a:r>
              <a:rPr lang="pt-BR" sz="1600" b="1" dirty="0"/>
              <a:t>A falta de comunicação da desistência implicará na manutenção dos boletos vincendos ativos, gerando débitos, caso não sejam quitados.</a:t>
            </a:r>
          </a:p>
          <a:p>
            <a:pPr algn="just" eaLnBrk="1" hangingPunct="1"/>
            <a:endParaRPr lang="pt-BR" sz="1600" b="1" dirty="0"/>
          </a:p>
          <a:p>
            <a:pPr algn="just" eaLnBrk="1" hangingPunct="1"/>
            <a:r>
              <a:rPr lang="pt-BR" sz="1600" b="1" dirty="0"/>
              <a:t>O cancelamento da matrícula não quita débitos anteriores</a:t>
            </a:r>
            <a:r>
              <a:rPr lang="pt-BR" sz="1600" dirty="0"/>
              <a:t>, sendo estes de inteira responsabilidade do aluno ou seu responsável, quando menor de idade.</a:t>
            </a:r>
          </a:p>
          <a:p>
            <a:pPr algn="just" eaLnBrk="1" hangingPunct="1"/>
            <a:endParaRPr lang="pt-BR" sz="1600" dirty="0"/>
          </a:p>
          <a:p>
            <a:pPr algn="just" eaLnBrk="1" hangingPunct="1"/>
            <a:r>
              <a:rPr lang="pt-BR" sz="1600" dirty="0"/>
              <a:t>A matrícula em outros cursos ou escolas SENAI está condicionada ao cumprimento de suas responsabilidades acadêmicas e financeiras para com o SENAI.</a:t>
            </a:r>
          </a:p>
        </p:txBody>
      </p:sp>
      <p:sp>
        <p:nvSpPr>
          <p:cNvPr id="34821" name="CaixaDeTexto 4"/>
          <p:cNvSpPr txBox="1">
            <a:spLocks noChangeArrowheads="1"/>
          </p:cNvSpPr>
          <p:nvPr/>
        </p:nvSpPr>
        <p:spPr bwMode="auto">
          <a:xfrm>
            <a:off x="575733" y="4885477"/>
            <a:ext cx="10679872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Taxa de matricula </a:t>
            </a:r>
          </a:p>
          <a:p>
            <a:pPr eaLnBrk="1" hangingPunct="1"/>
            <a:r>
              <a:rPr lang="pt-BR" sz="1600" dirty="0"/>
              <a:t>O valor da taxa de matricula é de 10% do valor do curso e será retido caso ocorra o cancelamento do curso (até 7 dias).</a:t>
            </a:r>
          </a:p>
        </p:txBody>
      </p:sp>
      <p:sp>
        <p:nvSpPr>
          <p:cNvPr id="6" name="CaixaDeTexto 4"/>
          <p:cNvSpPr txBox="1">
            <a:spLocks noChangeArrowheads="1"/>
          </p:cNvSpPr>
          <p:nvPr/>
        </p:nvSpPr>
        <p:spPr bwMode="auto">
          <a:xfrm>
            <a:off x="575733" y="5752101"/>
            <a:ext cx="1067987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sz="1600" b="1" dirty="0"/>
              <a:t>Taxa de administrativa </a:t>
            </a:r>
          </a:p>
          <a:p>
            <a:pPr eaLnBrk="1" hangingPunct="1"/>
            <a:r>
              <a:rPr lang="pt-BR" sz="1600" dirty="0"/>
              <a:t>O valor da taxa de cancelamento após o 7 dia da matricula é de 1% do valor total do curso (via Boleto).</a:t>
            </a:r>
          </a:p>
        </p:txBody>
      </p:sp>
    </p:spTree>
    <p:extLst>
      <p:ext uri="{BB962C8B-B14F-4D97-AF65-F5344CB8AC3E}">
        <p14:creationId xmlns:p14="http://schemas.microsoft.com/office/powerpoint/2010/main" val="1978476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FA7C343B-F6BF-F527-CAD7-17499A6F4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0988" y="2266273"/>
            <a:ext cx="3868132" cy="3733455"/>
          </a:xfrm>
          <a:prstGeom prst="rect">
            <a:avLst/>
          </a:prstGeom>
        </p:spPr>
      </p:pic>
      <p:sp>
        <p:nvSpPr>
          <p:cNvPr id="34819" name="Text Box 6"/>
          <p:cNvSpPr txBox="1">
            <a:spLocks noChangeArrowheads="1"/>
          </p:cNvSpPr>
          <p:nvPr/>
        </p:nvSpPr>
        <p:spPr bwMode="auto">
          <a:xfrm>
            <a:off x="1397515" y="660564"/>
            <a:ext cx="748876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3200" b="1" dirty="0"/>
              <a:t>Avaliação de Satisfação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1214210" y="2382123"/>
            <a:ext cx="6393222" cy="2862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Objetivo é avaliar o curso e a escola (Melhoria contínua).</a:t>
            </a:r>
          </a:p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 </a:t>
            </a:r>
          </a:p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Todos os alunos precisam fazer.</a:t>
            </a:r>
          </a:p>
          <a:p>
            <a:pPr algn="just" eaLnBrk="1" hangingPunct="1"/>
            <a:endParaRPr lang="pt-BR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 eaLnBrk="1" hangingPunct="1"/>
            <a:r>
              <a:rPr lang="pt-BR" sz="2000" b="1" dirty="0">
                <a:solidFill>
                  <a:schemeClr val="accent5">
                    <a:lumMod val="75000"/>
                  </a:schemeClr>
                </a:solidFill>
              </a:rPr>
              <a:t>Feita celular ou computador e recebida por via e-mail.</a:t>
            </a:r>
          </a:p>
          <a:p>
            <a:pPr algn="just" eaLnBrk="1" hangingPunct="1"/>
            <a:endParaRPr lang="pt-BR" sz="2000" b="1" dirty="0">
              <a:solidFill>
                <a:schemeClr val="accent5">
                  <a:lumMod val="75000"/>
                </a:schemeClr>
              </a:solidFill>
            </a:endParaRPr>
          </a:p>
          <a:p>
            <a:pPr algn="just" eaLnBrk="1" hangingPunct="1"/>
            <a:r>
              <a:rPr lang="pt-BR" sz="2000" dirty="0">
                <a:solidFill>
                  <a:schemeClr val="accent5">
                    <a:lumMod val="75000"/>
                  </a:schemeClr>
                </a:solidFill>
              </a:rPr>
              <a:t>Respostas Anônimas (sem identificação do aluno)</a:t>
            </a:r>
          </a:p>
        </p:txBody>
      </p:sp>
    </p:spTree>
    <p:extLst>
      <p:ext uri="{BB962C8B-B14F-4D97-AF65-F5344CB8AC3E}">
        <p14:creationId xmlns:p14="http://schemas.microsoft.com/office/powerpoint/2010/main" val="289334789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Text Box 7"/>
          <p:cNvSpPr txBox="1">
            <a:spLocks noChangeArrowheads="1"/>
          </p:cNvSpPr>
          <p:nvPr/>
        </p:nvSpPr>
        <p:spPr bwMode="auto">
          <a:xfrm>
            <a:off x="624418" y="1196976"/>
            <a:ext cx="7776633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b="1" dirty="0"/>
              <a:t>Mantenha-se informado!</a:t>
            </a:r>
          </a:p>
        </p:txBody>
      </p:sp>
      <p:sp>
        <p:nvSpPr>
          <p:cNvPr id="37892" name="Text Box 8"/>
          <p:cNvSpPr txBox="1">
            <a:spLocks noChangeArrowheads="1"/>
          </p:cNvSpPr>
          <p:nvPr/>
        </p:nvSpPr>
        <p:spPr bwMode="auto">
          <a:xfrm>
            <a:off x="695439" y="1964925"/>
            <a:ext cx="8352367" cy="4078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Impressos (secretaria);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Murais;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Site (</a:t>
            </a:r>
            <a:r>
              <a:rPr lang="pt-BR" sz="1600" dirty="0">
                <a:solidFill>
                  <a:schemeClr val="tx1"/>
                </a:solidFill>
              </a:rPr>
              <a:t>https://sp.senai.br/unidades/</a:t>
            </a:r>
            <a:r>
              <a:rPr lang="pt-BR" sz="1600" dirty="0" err="1">
                <a:solidFill>
                  <a:schemeClr val="tx1"/>
                </a:solidFill>
              </a:rPr>
              <a:t>jaguariuna</a:t>
            </a:r>
            <a:r>
              <a:rPr lang="pt-BR" sz="1600" dirty="0"/>
              <a:t>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Instagram (@</a:t>
            </a:r>
            <a:r>
              <a:rPr lang="pt-BR" sz="1600" dirty="0" err="1"/>
              <a:t>senaijaguariuna</a:t>
            </a:r>
            <a:r>
              <a:rPr lang="pt-BR" sz="1600" dirty="0"/>
              <a:t>)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</a:t>
            </a:r>
            <a:r>
              <a:rPr lang="pt-BR" sz="1600" dirty="0" err="1"/>
              <a:t>Facebook</a:t>
            </a:r>
            <a:r>
              <a:rPr lang="pt-BR" sz="1600" dirty="0"/>
              <a:t> (www.facebook.com/</a:t>
            </a:r>
            <a:r>
              <a:rPr lang="pt-BR" sz="1600" dirty="0" err="1"/>
              <a:t>senaijaguariuan</a:t>
            </a:r>
            <a:r>
              <a:rPr lang="pt-BR" sz="1600" dirty="0"/>
              <a:t>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E-mail (senaijaguariuna@sp.senai.br);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Contato da secretaria (19) 3837-6300;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 Contato do WhatsApp da Secretaria (19) 98292-0160;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Grupos no WhatsApp da turma;</a:t>
            </a:r>
          </a:p>
          <a:p>
            <a:pPr marL="285750" indent="-285750" eaLnBrk="1" hangingPunct="1">
              <a:spcBef>
                <a:spcPct val="50000"/>
              </a:spcBef>
              <a:buFont typeface="Arial" panose="020B0604020202020204" pitchFamily="34" charset="0"/>
              <a:buChar char="•"/>
            </a:pPr>
            <a:r>
              <a:rPr lang="pt-BR" sz="1600" dirty="0"/>
              <a:t> Contato do WhatsApp do Coordenador (19) 98201-0601.</a:t>
            </a:r>
          </a:p>
          <a:p>
            <a:pPr eaLnBrk="1" hangingPunct="1">
              <a:spcBef>
                <a:spcPct val="50000"/>
              </a:spcBef>
              <a:buFontTx/>
              <a:buChar char="•"/>
            </a:pPr>
            <a:endParaRPr lang="pt-BR" dirty="0"/>
          </a:p>
        </p:txBody>
      </p:sp>
      <p:sp>
        <p:nvSpPr>
          <p:cNvPr id="37893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 dirty="0"/>
              <a:t>Escola SENAI Jaguariúna</a:t>
            </a:r>
          </a:p>
        </p:txBody>
      </p:sp>
    </p:spTree>
    <p:extLst>
      <p:ext uri="{BB962C8B-B14F-4D97-AF65-F5344CB8AC3E}">
        <p14:creationId xmlns:p14="http://schemas.microsoft.com/office/powerpoint/2010/main" val="342982747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1862875" y="1544719"/>
            <a:ext cx="889461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6000" dirty="0"/>
              <a:t>Dúvidas / Perguntas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DD84A70-C16E-4F37-BB31-34764E17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967416" y="3586189"/>
            <a:ext cx="2685536" cy="26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418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1"/>
          <p:cNvSpPr txBox="1">
            <a:spLocks/>
          </p:cNvSpPr>
          <p:nvPr/>
        </p:nvSpPr>
        <p:spPr>
          <a:xfrm>
            <a:off x="541309" y="1874546"/>
            <a:ext cx="5733234" cy="310890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bg1"/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pPr marL="342900" indent="-342900" algn="l">
              <a:buFont typeface="Arial"/>
              <a:buChar char="•"/>
            </a:pPr>
            <a:r>
              <a:rPr lang="bg-BG" sz="1800" dirty="0">
                <a:solidFill>
                  <a:schemeClr val="tx1"/>
                </a:solidFill>
                <a:effectLst/>
              </a:rPr>
              <a:t>São cursos a distância sobre temas complementares, relevantes para todas as profissões, tanto para quem </a:t>
            </a:r>
            <a:r>
              <a:rPr lang="pt-BR" sz="1800" dirty="0">
                <a:solidFill>
                  <a:schemeClr val="tx1"/>
                </a:solidFill>
                <a:effectLst/>
              </a:rPr>
              <a:t>quer </a:t>
            </a:r>
            <a:r>
              <a:rPr lang="bg-BG" sz="1800" dirty="0">
                <a:solidFill>
                  <a:schemeClr val="tx1"/>
                </a:solidFill>
                <a:effectLst/>
              </a:rPr>
              <a:t>entrar no mundo do trabalho</a:t>
            </a:r>
            <a:r>
              <a:rPr lang="pt-BR" sz="1800" dirty="0">
                <a:solidFill>
                  <a:schemeClr val="tx1"/>
                </a:solidFill>
                <a:effectLst/>
              </a:rPr>
              <a:t>, c</a:t>
            </a:r>
            <a:r>
              <a:rPr lang="bg-BG" sz="1800" dirty="0">
                <a:solidFill>
                  <a:schemeClr val="tx1"/>
                </a:solidFill>
                <a:effectLst/>
              </a:rPr>
              <a:t>omo para quem já está trabalhando, para atualizações de conhecimentos.</a:t>
            </a:r>
          </a:p>
          <a:p>
            <a:pPr marL="342900" indent="-342900" algn="l">
              <a:buFont typeface="Arial"/>
              <a:buChar char="•"/>
            </a:pPr>
            <a:endParaRPr lang="bg-BG" sz="1800" dirty="0">
              <a:solidFill>
                <a:schemeClr val="tx1"/>
              </a:solidFill>
              <a:effectLst/>
            </a:endParaRPr>
          </a:p>
          <a:p>
            <a:pPr marL="342900" indent="-342900" algn="l">
              <a:buFont typeface="Arial"/>
              <a:buChar char="•"/>
            </a:pPr>
            <a:r>
              <a:rPr lang="bg-BG" sz="1800" dirty="0">
                <a:solidFill>
                  <a:schemeClr val="tx1"/>
                </a:solidFill>
                <a:effectLst/>
              </a:rPr>
              <a:t>Cursos on-line e autoinstrucionais.</a:t>
            </a:r>
          </a:p>
          <a:p>
            <a:pPr marL="342900" indent="-342900" algn="l">
              <a:buFont typeface="Arial"/>
              <a:buChar char="•"/>
            </a:pPr>
            <a:endParaRPr lang="bg-BG" sz="1800" dirty="0">
              <a:solidFill>
                <a:schemeClr val="tx1"/>
              </a:solidFill>
              <a:effectLst/>
            </a:endParaRPr>
          </a:p>
          <a:p>
            <a:pPr marL="342900" indent="-342900" algn="l">
              <a:buFont typeface="Arial"/>
              <a:buChar char="•"/>
            </a:pPr>
            <a:r>
              <a:rPr lang="pt-BR" sz="1800" dirty="0">
                <a:solidFill>
                  <a:schemeClr val="tx1"/>
                </a:solidFill>
                <a:effectLst/>
              </a:rPr>
              <a:t>51</a:t>
            </a:r>
            <a:r>
              <a:rPr lang="bg-BG" sz="1800" dirty="0">
                <a:solidFill>
                  <a:schemeClr val="tx1"/>
                </a:solidFill>
                <a:effectLst/>
              </a:rPr>
              <a:t> </a:t>
            </a:r>
            <a:r>
              <a:rPr lang="pt-BR" sz="1800" dirty="0">
                <a:solidFill>
                  <a:schemeClr val="tx1"/>
                </a:solidFill>
                <a:effectLst/>
              </a:rPr>
              <a:t>cursos diferentes</a:t>
            </a:r>
            <a:r>
              <a:rPr lang="bg-BG" sz="1800" dirty="0">
                <a:solidFill>
                  <a:schemeClr val="tx1"/>
                </a:solidFill>
                <a:effectLst/>
              </a:rPr>
              <a:t>.</a:t>
            </a:r>
          </a:p>
          <a:p>
            <a:pPr algn="l"/>
            <a:endParaRPr lang="pt-PT" sz="2000" dirty="0"/>
          </a:p>
        </p:txBody>
      </p:sp>
      <p:pic>
        <p:nvPicPr>
          <p:cNvPr id="3" name="competencias.png" descr="/Users/adilsondamasceno/Desktop/infograficoEAD/competencias.png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543" y="1361427"/>
            <a:ext cx="5652103" cy="3923828"/>
          </a:xfrm>
          <a:prstGeom prst="rect">
            <a:avLst/>
          </a:prstGeom>
        </p:spPr>
      </p:pic>
      <p:grpSp>
        <p:nvGrpSpPr>
          <p:cNvPr id="7" name="Grupo 6"/>
          <p:cNvGrpSpPr/>
          <p:nvPr/>
        </p:nvGrpSpPr>
        <p:grpSpPr>
          <a:xfrm>
            <a:off x="5691124" y="5591324"/>
            <a:ext cx="4396195" cy="1053320"/>
            <a:chOff x="493474" y="4331616"/>
            <a:chExt cx="3297146" cy="1053320"/>
          </a:xfrm>
        </p:grpSpPr>
        <p:pic>
          <p:nvPicPr>
            <p:cNvPr id="5" name="box3.png" descr="/Users/adilsondamasceno/Desktop/infograficoEAD/box3.png"/>
            <p:cNvPicPr>
              <a:picLocks noChangeAspect="1"/>
            </p:cNvPicPr>
            <p:nvPr/>
          </p:nvPicPr>
          <p:blipFill>
            <a:blip r:embed="rId5" r:link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74" y="4331616"/>
              <a:ext cx="3099170" cy="993143"/>
            </a:xfrm>
            <a:prstGeom prst="rect">
              <a:avLst/>
            </a:prstGeom>
          </p:spPr>
        </p:pic>
        <p:sp>
          <p:nvSpPr>
            <p:cNvPr id="34" name="Title 1"/>
            <p:cNvSpPr txBox="1">
              <a:spLocks/>
            </p:cNvSpPr>
            <p:nvPr/>
          </p:nvSpPr>
          <p:spPr>
            <a:xfrm>
              <a:off x="1001578" y="4611196"/>
              <a:ext cx="2789042" cy="773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pt-BR" sz="3600" dirty="0">
                  <a:solidFill>
                    <a:schemeClr val="tx1"/>
                  </a:solidFill>
                </a:rPr>
                <a:t>     </a:t>
              </a:r>
              <a:r>
                <a:rPr lang="bg-BG" sz="3600" dirty="0">
                  <a:solidFill>
                    <a:schemeClr val="tx1"/>
                  </a:solidFill>
                </a:rPr>
                <a:t>R$ </a:t>
              </a:r>
              <a:r>
                <a:rPr lang="pt-BR" sz="3600" dirty="0">
                  <a:solidFill>
                    <a:schemeClr val="tx1"/>
                  </a:solidFill>
                </a:rPr>
                <a:t>0</a:t>
              </a:r>
              <a:r>
                <a:rPr lang="bg-BG" sz="3600" dirty="0">
                  <a:solidFill>
                    <a:schemeClr val="tx1"/>
                  </a:solidFill>
                </a:rPr>
                <a:t>,00</a:t>
              </a:r>
              <a:endParaRPr lang="pt-PT" sz="3600" dirty="0">
                <a:solidFill>
                  <a:schemeClr val="tx1"/>
                </a:solidFill>
              </a:endParaRPr>
            </a:p>
          </p:txBody>
        </p:sp>
        <p:sp>
          <p:nvSpPr>
            <p:cNvPr id="53" name="Title 1"/>
            <p:cNvSpPr txBox="1">
              <a:spLocks/>
            </p:cNvSpPr>
            <p:nvPr/>
          </p:nvSpPr>
          <p:spPr>
            <a:xfrm>
              <a:off x="1794884" y="4470876"/>
              <a:ext cx="1722748" cy="2806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bg-BG" sz="2400" dirty="0">
                  <a:solidFill>
                    <a:schemeClr val="tx1"/>
                  </a:solidFill>
                </a:rPr>
                <a:t>INVESTIMENTO:</a:t>
              </a:r>
              <a:endParaRPr lang="pt-PT" sz="24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Grupo 7"/>
          <p:cNvGrpSpPr/>
          <p:nvPr/>
        </p:nvGrpSpPr>
        <p:grpSpPr>
          <a:xfrm>
            <a:off x="657965" y="5395394"/>
            <a:ext cx="4132227" cy="993143"/>
            <a:chOff x="493474" y="5399811"/>
            <a:chExt cx="3099170" cy="993143"/>
          </a:xfrm>
        </p:grpSpPr>
        <p:pic>
          <p:nvPicPr>
            <p:cNvPr id="6" name="box4.png" descr="/Users/adilsondamasceno/Desktop/infograficoEAD/box4.png"/>
            <p:cNvPicPr>
              <a:picLocks noChangeAspect="1"/>
            </p:cNvPicPr>
            <p:nvPr/>
          </p:nvPicPr>
          <p:blipFill>
            <a:blip r:embed="rId7" r:link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474" y="5399811"/>
              <a:ext cx="3099170" cy="993143"/>
            </a:xfrm>
            <a:prstGeom prst="rect">
              <a:avLst/>
            </a:prstGeom>
          </p:spPr>
        </p:pic>
        <p:sp>
          <p:nvSpPr>
            <p:cNvPr id="52" name="Title 1"/>
            <p:cNvSpPr txBox="1">
              <a:spLocks/>
            </p:cNvSpPr>
            <p:nvPr/>
          </p:nvSpPr>
          <p:spPr>
            <a:xfrm>
              <a:off x="761881" y="5568881"/>
              <a:ext cx="2789042" cy="7737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r"/>
              <a:r>
                <a:rPr lang="bg-BG" sz="3600" dirty="0"/>
                <a:t>14 h</a:t>
              </a:r>
              <a:endParaRPr lang="pt-PT" sz="3600" dirty="0"/>
            </a:p>
          </p:txBody>
        </p:sp>
        <p:sp>
          <p:nvSpPr>
            <p:cNvPr id="60" name="Title 1"/>
            <p:cNvSpPr txBox="1">
              <a:spLocks/>
            </p:cNvSpPr>
            <p:nvPr/>
          </p:nvSpPr>
          <p:spPr>
            <a:xfrm>
              <a:off x="1546077" y="5454361"/>
              <a:ext cx="2035301" cy="28064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ctr" defTabSz="457200" rtl="0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bg1"/>
                  </a:solidFill>
                  <a:effectLst>
                    <a:outerShdw blurRad="50800" dist="38100" dir="2700000" algn="tl" rotWithShape="0">
                      <a:srgbClr val="000000">
                        <a:alpha val="43000"/>
                      </a:srgbClr>
                    </a:outerShdw>
                  </a:effectLst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r>
                <a:rPr lang="bg-BG" sz="1400" dirty="0"/>
                <a:t>CARGA HORÁRIA:</a:t>
              </a:r>
              <a:endParaRPr lang="pt-PT" sz="1400" dirty="0"/>
            </a:p>
          </p:txBody>
        </p:sp>
      </p:grp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886854" y="470583"/>
            <a:ext cx="7776633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sz="3200" b="1" dirty="0"/>
              <a:t>COMPETÊNCIAS TRANSVERSAIS</a:t>
            </a:r>
          </a:p>
        </p:txBody>
      </p:sp>
    </p:spTree>
    <p:extLst>
      <p:ext uri="{BB962C8B-B14F-4D97-AF65-F5344CB8AC3E}">
        <p14:creationId xmlns:p14="http://schemas.microsoft.com/office/powerpoint/2010/main" val="2673296207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/>
          <p:cNvPicPr>
            <a:picLocks noChangeAspect="1"/>
          </p:cNvPicPr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210" y="2509470"/>
            <a:ext cx="2029375" cy="1576214"/>
          </a:xfrm>
          <a:prstGeom prst="rect">
            <a:avLst/>
          </a:prstGeom>
        </p:spPr>
      </p:pic>
      <p:pic>
        <p:nvPicPr>
          <p:cNvPr id="67" name="Picture 66"/>
          <p:cNvPicPr>
            <a:picLocks noChangeAspect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491" y="2509470"/>
            <a:ext cx="2029375" cy="1576214"/>
          </a:xfrm>
          <a:prstGeom prst="rect">
            <a:avLst/>
          </a:prstGeom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7" r:link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489" y="2509470"/>
            <a:ext cx="2029375" cy="1576214"/>
          </a:xfrm>
          <a:prstGeom prst="rect">
            <a:avLst/>
          </a:prstGeom>
        </p:spPr>
      </p:pic>
      <p:sp>
        <p:nvSpPr>
          <p:cNvPr id="43" name="Subtitle 2"/>
          <p:cNvSpPr txBox="1">
            <a:spLocks/>
          </p:cNvSpPr>
          <p:nvPr/>
        </p:nvSpPr>
        <p:spPr>
          <a:xfrm>
            <a:off x="8671489" y="4424550"/>
            <a:ext cx="1940464" cy="47915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chemeClr val="tx1"/>
                </a:solidFill>
              </a:rPr>
              <a:t>Finanças Pessoais</a:t>
            </a:r>
          </a:p>
        </p:txBody>
      </p:sp>
      <p:sp>
        <p:nvSpPr>
          <p:cNvPr id="51" name="Subtitle 2"/>
          <p:cNvSpPr txBox="1">
            <a:spLocks/>
          </p:cNvSpPr>
          <p:nvPr/>
        </p:nvSpPr>
        <p:spPr>
          <a:xfrm>
            <a:off x="5627426" y="4424550"/>
            <a:ext cx="1359504" cy="47915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chemeClr val="tx1"/>
                </a:solidFill>
              </a:rPr>
              <a:t>Metrologia</a:t>
            </a:r>
          </a:p>
        </p:txBody>
      </p:sp>
      <p:sp>
        <p:nvSpPr>
          <p:cNvPr id="59" name="Subtitle 2"/>
          <p:cNvSpPr txBox="1">
            <a:spLocks/>
          </p:cNvSpPr>
          <p:nvPr/>
        </p:nvSpPr>
        <p:spPr>
          <a:xfrm>
            <a:off x="1682146" y="4424550"/>
            <a:ext cx="1359504" cy="479156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PT" sz="1200" b="1" dirty="0">
                <a:solidFill>
                  <a:schemeClr val="tx1"/>
                </a:solidFill>
              </a:rPr>
              <a:t>Segurança no Trabalho</a:t>
            </a: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2EE5B8F0-112E-4FCC-8D8B-F218512CF454}"/>
              </a:ext>
            </a:extLst>
          </p:cNvPr>
          <p:cNvSpPr/>
          <p:nvPr/>
        </p:nvSpPr>
        <p:spPr>
          <a:xfrm>
            <a:off x="2812259" y="882874"/>
            <a:ext cx="497345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Exemplos de Cursos </a:t>
            </a:r>
            <a:endParaRPr lang="pt-BR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100984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>
            <a:extLst>
              <a:ext uri="{FF2B5EF4-FFF2-40B4-BE49-F238E27FC236}">
                <a16:creationId xmlns:a16="http://schemas.microsoft.com/office/drawing/2014/main" id="{F36891E3-5236-4951-AA3A-595ED0DDD302}"/>
              </a:ext>
            </a:extLst>
          </p:cNvPr>
          <p:cNvSpPr/>
          <p:nvPr/>
        </p:nvSpPr>
        <p:spPr>
          <a:xfrm>
            <a:off x="736950" y="1394904"/>
            <a:ext cx="5251362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Alimentos e Bebidas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Automação - Automação da manufatura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dirty="0"/>
              <a:t>Desvendando a indústria 4.0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Automotiva - Eletricidade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Automotiva - Mecânica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Construção Civil - Edificações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Eletroeletrônica - Eletricidade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Energias Renováveis - Energia Renovável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Administração Industrial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Auxiliar Administrativo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Gestão da Produção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Gestão de RH</a:t>
            </a:r>
          </a:p>
          <a:p>
            <a:endParaRPr lang="pt-PT" b="1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1D85AF17-CE53-43AE-AA5E-27586CC860AA}"/>
              </a:ext>
            </a:extLst>
          </p:cNvPr>
          <p:cNvSpPr/>
          <p:nvPr/>
        </p:nvSpPr>
        <p:spPr>
          <a:xfrm>
            <a:off x="6364029" y="1372900"/>
            <a:ext cx="5091021" cy="4924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Gestão Financeira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Segurança no Trabalho - Saúde e Segurança no Trabalho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Telecomunicações - Telecomunicações e Correio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TI - Software - Tecnologia da Informação - Software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pt-BR" sz="1600" dirty="0"/>
              <a:t>Excel Básico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Gestão - Planejamento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Meio Ambiente - Controle Ambiental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Metalmecânica - Mecânica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pt-BR" sz="1600" dirty="0"/>
              <a:t>Metrologia</a:t>
            </a:r>
          </a:p>
          <a:p>
            <a:endParaRPr lang="pt-BR" sz="1600" dirty="0"/>
          </a:p>
          <a:p>
            <a:endParaRPr lang="pt-BR" dirty="0"/>
          </a:p>
          <a:p>
            <a:r>
              <a:rPr lang="pt-BR" dirty="0"/>
              <a:t> </a:t>
            </a:r>
          </a:p>
          <a:p>
            <a:endParaRPr lang="pt-PT" b="1" dirty="0"/>
          </a:p>
        </p:txBody>
      </p:sp>
      <p:sp>
        <p:nvSpPr>
          <p:cNvPr id="5" name="Text Box 7">
            <a:extLst>
              <a:ext uri="{FF2B5EF4-FFF2-40B4-BE49-F238E27FC236}">
                <a16:creationId xmlns:a16="http://schemas.microsoft.com/office/drawing/2014/main" id="{40807092-0A9B-477A-A637-CC72B43196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61676" y="555960"/>
            <a:ext cx="7776633" cy="12464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3000" b="1" dirty="0"/>
              <a:t>CURSOS GRATUITOS À DISTÂNCIA</a:t>
            </a:r>
          </a:p>
          <a:p>
            <a:pPr algn="ctr" eaLnBrk="1" hangingPunct="1">
              <a:spcBef>
                <a:spcPct val="50000"/>
              </a:spcBef>
            </a:pPr>
            <a:r>
              <a:rPr lang="pt-BR" sz="3000" b="1" dirty="0"/>
              <a:t>Áreas Tecnológicas </a:t>
            </a:r>
          </a:p>
        </p:txBody>
      </p:sp>
    </p:spTree>
    <p:extLst>
      <p:ext uri="{BB962C8B-B14F-4D97-AF65-F5344CB8AC3E}">
        <p14:creationId xmlns:p14="http://schemas.microsoft.com/office/powerpoint/2010/main" val="3376338293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9059" y="1496708"/>
            <a:ext cx="3948100" cy="261583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0161" y="4471062"/>
            <a:ext cx="4603436" cy="213122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tângulo 8"/>
          <p:cNvSpPr/>
          <p:nvPr/>
        </p:nvSpPr>
        <p:spPr>
          <a:xfrm>
            <a:off x="0" y="451864"/>
            <a:ext cx="4305993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00160" y="419231"/>
            <a:ext cx="7300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chemeClr val="bg1"/>
                </a:solidFill>
              </a:rPr>
              <a:t>90 Escolas Fixas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54777" y="4334479"/>
            <a:ext cx="3903516" cy="226780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032574" y="1387401"/>
            <a:ext cx="4025719" cy="268381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00332" y="1127117"/>
            <a:ext cx="2683252" cy="3577669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118958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6196203" y="2022106"/>
            <a:ext cx="5531556" cy="3266331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400" dirty="0">
                <a:solidFill>
                  <a:schemeClr val="tx1"/>
                </a:solidFill>
              </a:rPr>
              <a:t>Nota Mínima 50 </a:t>
            </a:r>
          </a:p>
          <a:p>
            <a:pPr algn="l"/>
            <a:endParaRPr lang="pt-BR" sz="2400" dirty="0">
              <a:solidFill>
                <a:schemeClr val="tx1"/>
              </a:solidFill>
            </a:endParaRPr>
          </a:p>
          <a:p>
            <a:pPr algn="l"/>
            <a:r>
              <a:rPr lang="pt-BR" sz="2400" dirty="0">
                <a:solidFill>
                  <a:schemeClr val="tx1"/>
                </a:solidFill>
              </a:rPr>
              <a:t>Certificado ficará disponível para download</a:t>
            </a:r>
            <a:endParaRPr lang="bg-BG" sz="24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390" y="839449"/>
            <a:ext cx="4798241" cy="5179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272970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71147"/>
            <a:ext cx="10363200" cy="504002"/>
          </a:xfrm>
        </p:spPr>
        <p:txBody>
          <a:bodyPr>
            <a:noAutofit/>
          </a:bodyPr>
          <a:lstStyle/>
          <a:p>
            <a:r>
              <a:rPr lang="pt-BR" sz="3200" b="1" dirty="0">
                <a:latin typeface="Arial" panose="020B0604020202020204" pitchFamily="34" charset="0"/>
                <a:cs typeface="Arial" panose="020B0604020202020204" pitchFamily="34" charset="0"/>
              </a:rPr>
              <a:t>Para efetuar a sua matrícula</a:t>
            </a:r>
            <a:r>
              <a:rPr lang="bg-BG" sz="3600" b="1" dirty="0"/>
              <a:t>:</a:t>
            </a:r>
            <a:endParaRPr lang="en-US" sz="36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000" dirty="0">
                <a:solidFill>
                  <a:srgbClr val="0070C0"/>
                </a:solidFill>
              </a:rPr>
              <a:t>Período de inscrição:</a:t>
            </a:r>
          </a:p>
          <a:p>
            <a:r>
              <a:rPr lang="pt-BR" sz="4000" dirty="0">
                <a:solidFill>
                  <a:schemeClr val="tx1"/>
                </a:solidFill>
              </a:rPr>
              <a:t>De 01/01/24 até dia 30/12/24</a:t>
            </a:r>
            <a:endParaRPr lang="pt-BR" sz="4000" dirty="0"/>
          </a:p>
          <a:p>
            <a:r>
              <a:rPr lang="pt-BR" sz="4000" dirty="0">
                <a:solidFill>
                  <a:srgbClr val="0070C0"/>
                </a:solidFill>
              </a:rPr>
              <a:t>Inscrição direto no Site da Escola:</a:t>
            </a:r>
          </a:p>
          <a:p>
            <a:r>
              <a:rPr lang="pt-BR" sz="2800" dirty="0">
                <a:solidFill>
                  <a:schemeClr val="tx1"/>
                </a:solidFill>
              </a:rPr>
              <a:t>https://sp.senai.br/unidades/jaguariuna</a:t>
            </a:r>
          </a:p>
          <a:p>
            <a:r>
              <a:rPr lang="pt-PT" sz="4000" dirty="0">
                <a:solidFill>
                  <a:srgbClr val="0070C0"/>
                </a:solidFill>
              </a:rPr>
              <a:t>Período de estudo:</a:t>
            </a:r>
          </a:p>
          <a:p>
            <a:r>
              <a:rPr lang="pt-PT" sz="2800" dirty="0">
                <a:solidFill>
                  <a:srgbClr val="FF0000"/>
                </a:solidFill>
              </a:rPr>
              <a:t>21 dias após a matrícula</a:t>
            </a:r>
            <a:endParaRPr lang="pt-PT" sz="4000" dirty="0"/>
          </a:p>
          <a:p>
            <a:r>
              <a:rPr lang="pt-PT" sz="4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97420373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7D386A0-89F0-45A3-AEED-6910860C8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290" y="1721265"/>
            <a:ext cx="7891604" cy="3804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007115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465A80F-C4BF-43ED-9ED3-5755BA52ED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6098" y="993396"/>
            <a:ext cx="4479691" cy="461074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F2F0F5EE-F1E9-4AA9-A44C-DE58790B18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1679" y="429735"/>
            <a:ext cx="2590800" cy="742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059680-1535-41CC-9C78-E0C27402B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971" y="191610"/>
            <a:ext cx="523875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2101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F0F5EE-F1E9-4AA9-A44C-DE58790B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679" y="429735"/>
            <a:ext cx="2590800" cy="742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059680-1535-41CC-9C78-E0C27402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1" y="191610"/>
            <a:ext cx="523875" cy="12192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399CCAE-8129-4158-8B34-99C1B2FC0E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981" y="1731146"/>
            <a:ext cx="8468349" cy="3969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91972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2F0F5EE-F1E9-4AA9-A44C-DE58790B1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21679" y="429735"/>
            <a:ext cx="2590800" cy="74295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E059680-1535-41CC-9C78-E0C27402B9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971" y="191610"/>
            <a:ext cx="523875" cy="1219200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439AD891-23AD-4FC6-99A4-45F708AFE3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2300" y="1330541"/>
            <a:ext cx="58674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43712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571147"/>
            <a:ext cx="10363200" cy="504002"/>
          </a:xfrm>
        </p:spPr>
        <p:txBody>
          <a:bodyPr>
            <a:noAutofit/>
          </a:bodyPr>
          <a:lstStyle/>
          <a:p>
            <a:r>
              <a:rPr lang="pt-BR" sz="3600" b="1" dirty="0"/>
              <a:t>Para efetuar a sua matrícula</a:t>
            </a:r>
            <a:r>
              <a:rPr lang="bg-BG" sz="3600" b="1" dirty="0"/>
              <a:t>:</a:t>
            </a:r>
            <a:endParaRPr lang="en-US" sz="3600" b="1" dirty="0"/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dirty="0">
                <a:solidFill>
                  <a:srgbClr val="0070C0"/>
                </a:solidFill>
              </a:rPr>
              <a:t>1 - </a:t>
            </a:r>
            <a:r>
              <a:rPr lang="pt-BR" sz="2800" dirty="0">
                <a:solidFill>
                  <a:srgbClr val="0070C0"/>
                </a:solidFill>
                <a:latin typeface="+mj-lt"/>
              </a:rPr>
              <a:t>Requisitos de Idade:</a:t>
            </a:r>
          </a:p>
          <a:p>
            <a:pPr algn="l"/>
            <a:r>
              <a:rPr lang="pt-BR" sz="2800" dirty="0">
                <a:solidFill>
                  <a:schemeClr val="tx1"/>
                </a:solidFill>
                <a:latin typeface="+mj-lt"/>
              </a:rPr>
              <a:t>14 anos de idade.</a:t>
            </a:r>
          </a:p>
          <a:p>
            <a:pPr algn="l" fontAlgn="ctr"/>
            <a:r>
              <a:rPr lang="pt-BR" sz="2800" dirty="0">
                <a:solidFill>
                  <a:srgbClr val="0070C0"/>
                </a:solidFill>
                <a:latin typeface="+mj-lt"/>
              </a:rPr>
              <a:t>2 - Requisitos de Escolaridade:</a:t>
            </a:r>
          </a:p>
          <a:p>
            <a:pPr algn="l" fontAlgn="ctr"/>
            <a:r>
              <a:rPr lang="pt-BR" sz="2800" dirty="0">
                <a:solidFill>
                  <a:schemeClr val="tx1"/>
                </a:solidFill>
                <a:latin typeface="+mj-lt"/>
              </a:rPr>
              <a:t> Ensino Fundamental. </a:t>
            </a:r>
          </a:p>
          <a:p>
            <a:pPr algn="l" fontAlgn="ctr"/>
            <a:r>
              <a:rPr lang="pt-BR" sz="2800" dirty="0">
                <a:solidFill>
                  <a:srgbClr val="0070C0"/>
                </a:solidFill>
                <a:latin typeface="+mj-lt"/>
              </a:rPr>
              <a:t>3 - Pré-requisito de acesso ao curso:</a:t>
            </a:r>
          </a:p>
          <a:p>
            <a:pPr algn="l" fontAlgn="ctr"/>
            <a:r>
              <a:rPr lang="pt-BR" sz="2800" b="1" dirty="0">
                <a:latin typeface="+mj-lt"/>
              </a:rPr>
              <a:t> -</a:t>
            </a:r>
            <a:r>
              <a:rPr lang="pt-BR" sz="2800" b="1" dirty="0">
                <a:solidFill>
                  <a:schemeClr val="tx1"/>
                </a:solidFill>
                <a:latin typeface="+mj-lt"/>
              </a:rPr>
              <a:t> </a:t>
            </a:r>
            <a:r>
              <a:rPr lang="pt-BR" sz="2800" dirty="0">
                <a:solidFill>
                  <a:schemeClr val="tx1"/>
                </a:solidFill>
                <a:latin typeface="+mj-lt"/>
              </a:rPr>
              <a:t>Conhecimento em informática, acesso a Internet e ter e-mail.</a:t>
            </a:r>
          </a:p>
          <a:p>
            <a:pPr fontAlgn="ctr"/>
            <a:r>
              <a:rPr lang="pt-BR" sz="4000" dirty="0">
                <a:latin typeface="+mj-lt"/>
              </a:rPr>
              <a:t> </a:t>
            </a:r>
          </a:p>
          <a:p>
            <a:r>
              <a:rPr lang="pt-BR" sz="4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522487304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563968" y="1106538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DÚVIDAS </a:t>
            </a:r>
          </a:p>
          <a:p>
            <a:endParaRPr lang="pt-BR" sz="5400" dirty="0">
              <a:solidFill>
                <a:schemeClr val="tx1"/>
              </a:solidFill>
            </a:endParaRPr>
          </a:p>
          <a:p>
            <a:endParaRPr lang="pt-BR" sz="4000" dirty="0"/>
          </a:p>
          <a:p>
            <a:r>
              <a:rPr lang="pt-BR" sz="4000" dirty="0"/>
              <a:t> 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2AD206C-CC22-473E-9B1D-697FD22358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670854" y="2671118"/>
            <a:ext cx="2685536" cy="2685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37950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4FD91-9B78-1F21-3154-25BF134F03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pair of boots and safety glasses and gloves&#10;&#10;Description automatically generated">
            <a:extLst>
              <a:ext uri="{FF2B5EF4-FFF2-40B4-BE49-F238E27FC236}">
                <a16:creationId xmlns:a16="http://schemas.microsoft.com/office/drawing/2014/main" id="{4B716655-F02B-AD43-57A7-C741912FF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527" b="-9143"/>
          <a:stretch/>
        </p:blipFill>
        <p:spPr>
          <a:xfrm>
            <a:off x="0" y="0"/>
            <a:ext cx="12192000" cy="684751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9AB7F74-B4B6-7200-7FEC-9B646FCEB5A7}"/>
              </a:ext>
            </a:extLst>
          </p:cNvPr>
          <p:cNvSpPr/>
          <p:nvPr/>
        </p:nvSpPr>
        <p:spPr>
          <a:xfrm>
            <a:off x="0" y="10489"/>
            <a:ext cx="12192000" cy="6847511"/>
          </a:xfrm>
          <a:prstGeom prst="rect">
            <a:avLst/>
          </a:prstGeom>
          <a:gradFill>
            <a:gsLst>
              <a:gs pos="10000">
                <a:srgbClr val="001035">
                  <a:alpha val="0"/>
                </a:srgbClr>
              </a:gs>
              <a:gs pos="79000">
                <a:srgbClr val="001035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R" sz="120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B6B635-9363-F4A0-A46C-AEFD332178F2}"/>
              </a:ext>
            </a:extLst>
          </p:cNvPr>
          <p:cNvGrpSpPr/>
          <p:nvPr/>
        </p:nvGrpSpPr>
        <p:grpSpPr>
          <a:xfrm>
            <a:off x="1316951" y="4681026"/>
            <a:ext cx="9558097" cy="1704543"/>
            <a:chOff x="1975426" y="7021538"/>
            <a:chExt cx="14337145" cy="2556814"/>
          </a:xfrm>
        </p:grpSpPr>
        <p:sp>
          <p:nvSpPr>
            <p:cNvPr id="24" name="CaixaDeTexto 5">
              <a:extLst>
                <a:ext uri="{FF2B5EF4-FFF2-40B4-BE49-F238E27FC236}">
                  <a16:creationId xmlns:a16="http://schemas.microsoft.com/office/drawing/2014/main" id="{97393D45-1BF6-2C3B-9338-74581348C1E1}"/>
                </a:ext>
              </a:extLst>
            </p:cNvPr>
            <p:cNvSpPr txBox="1"/>
            <p:nvPr/>
          </p:nvSpPr>
          <p:spPr>
            <a:xfrm>
              <a:off x="1975426" y="8054858"/>
              <a:ext cx="14337145" cy="1523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6000" b="1" dirty="0">
                  <a:solidFill>
                    <a:schemeClr val="bg1"/>
                  </a:solidFill>
                  <a:latin typeface="Poppins ExtraBold" pitchFamily="2" charset="77"/>
                  <a:cs typeface="Poppins ExtraBold" pitchFamily="2" charset="77"/>
                </a:rPr>
                <a:t>SAÚDE E SEGURANÇA</a:t>
              </a:r>
            </a:p>
          </p:txBody>
        </p:sp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3341EE74-0CBA-33A5-1AF0-1363A4EEC4E1}"/>
                </a:ext>
              </a:extLst>
            </p:cNvPr>
            <p:cNvSpPr/>
            <p:nvPr/>
          </p:nvSpPr>
          <p:spPr>
            <a:xfrm>
              <a:off x="7423726" y="7021538"/>
              <a:ext cx="3440546" cy="636562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BR" sz="1200" b="1" spc="200" dirty="0">
                  <a:latin typeface="Poppins ExtraBold" pitchFamily="2" charset="77"/>
                  <a:cs typeface="Poppins ExtraBold" pitchFamily="2" charset="77"/>
                </a:rPr>
                <a:t>APRESENTAÇÃO</a:t>
              </a:r>
            </a:p>
          </p:txBody>
        </p:sp>
      </p:grpSp>
      <p:cxnSp>
        <p:nvCxnSpPr>
          <p:cNvPr id="5" name="Conector Reto 33">
            <a:extLst>
              <a:ext uri="{FF2B5EF4-FFF2-40B4-BE49-F238E27FC236}">
                <a16:creationId xmlns:a16="http://schemas.microsoft.com/office/drawing/2014/main" id="{6356741D-DFBE-3289-E21A-D88C74801E6F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Imagem 43">
            <a:extLst>
              <a:ext uri="{FF2B5EF4-FFF2-40B4-BE49-F238E27FC236}">
                <a16:creationId xmlns:a16="http://schemas.microsoft.com/office/drawing/2014/main" id="{15A0649B-394B-62E9-467A-89C5A96571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07600" y="381000"/>
            <a:ext cx="1856837" cy="474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05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close-up of a construction worker holding a hard hat&#10;&#10;Description automatically generated">
            <a:extLst>
              <a:ext uri="{FF2B5EF4-FFF2-40B4-BE49-F238E27FC236}">
                <a16:creationId xmlns:a16="http://schemas.microsoft.com/office/drawing/2014/main" id="{38F0A828-8CB4-E35E-27BA-7A4CDA8F39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1876"/>
          <a:stretch/>
        </p:blipFill>
        <p:spPr>
          <a:xfrm>
            <a:off x="-111614" y="-43123"/>
            <a:ext cx="6746177" cy="692652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F199134-BF00-430B-CE68-0FC3BEF602DD}"/>
              </a:ext>
            </a:extLst>
          </p:cNvPr>
          <p:cNvGrpSpPr/>
          <p:nvPr/>
        </p:nvGrpSpPr>
        <p:grpSpPr>
          <a:xfrm>
            <a:off x="4376722" y="-14528"/>
            <a:ext cx="7815278" cy="6880698"/>
            <a:chOff x="6565082" y="-21792"/>
            <a:chExt cx="11722917" cy="10321047"/>
          </a:xfrm>
        </p:grpSpPr>
        <p:sp>
          <p:nvSpPr>
            <p:cNvPr id="14" name="Retângulo 4">
              <a:extLst>
                <a:ext uri="{FF2B5EF4-FFF2-40B4-BE49-F238E27FC236}">
                  <a16:creationId xmlns:a16="http://schemas.microsoft.com/office/drawing/2014/main" id="{E1B9C235-CF3F-5905-2F34-72BD7B65D111}"/>
                </a:ext>
              </a:extLst>
            </p:cNvPr>
            <p:cNvSpPr/>
            <p:nvPr/>
          </p:nvSpPr>
          <p:spPr>
            <a:xfrm rot="5400000">
              <a:off x="8968852" y="980108"/>
              <a:ext cx="10321047" cy="8317247"/>
            </a:xfrm>
            <a:prstGeom prst="rect">
              <a:avLst/>
            </a:prstGeom>
            <a:solidFill>
              <a:srgbClr val="0B10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Retângulo 45">
              <a:extLst>
                <a:ext uri="{FF2B5EF4-FFF2-40B4-BE49-F238E27FC236}">
                  <a16:creationId xmlns:a16="http://schemas.microsoft.com/office/drawing/2014/main" id="{A4298449-FEB0-BB98-0C2E-0A7EDA63403E}"/>
                </a:ext>
              </a:extLst>
            </p:cNvPr>
            <p:cNvSpPr/>
            <p:nvPr/>
          </p:nvSpPr>
          <p:spPr>
            <a:xfrm>
              <a:off x="6565082" y="1"/>
              <a:ext cx="3405671" cy="10286609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  <a:lumMod val="100000"/>
                  </a:schemeClr>
                </a:gs>
                <a:gs pos="100000">
                  <a:srgbClr val="0B101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Imagem 43">
            <a:extLst>
              <a:ext uri="{FF2B5EF4-FFF2-40B4-BE49-F238E27FC236}">
                <a16:creationId xmlns:a16="http://schemas.microsoft.com/office/drawing/2014/main" id="{F7C415DF-A518-A15A-43FE-863113580F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678" y="558078"/>
            <a:ext cx="1688982" cy="431769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16360986-3A5A-9736-CE61-142293A8F4F0}"/>
              </a:ext>
            </a:extLst>
          </p:cNvPr>
          <p:cNvGrpSpPr/>
          <p:nvPr/>
        </p:nvGrpSpPr>
        <p:grpSpPr>
          <a:xfrm>
            <a:off x="6392541" y="2692328"/>
            <a:ext cx="5508945" cy="4204345"/>
            <a:chOff x="9588811" y="4038492"/>
            <a:chExt cx="8263417" cy="6306518"/>
          </a:xfrm>
        </p:grpSpPr>
        <p:cxnSp>
          <p:nvCxnSpPr>
            <p:cNvPr id="12" name="Conector Reto 33">
              <a:extLst>
                <a:ext uri="{FF2B5EF4-FFF2-40B4-BE49-F238E27FC236}">
                  <a16:creationId xmlns:a16="http://schemas.microsoft.com/office/drawing/2014/main" id="{73FD639C-89B4-5882-7946-80073C5802A0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11" y="4229100"/>
              <a:ext cx="0" cy="6115910"/>
            </a:xfrm>
            <a:prstGeom prst="line">
              <a:avLst/>
            </a:prstGeom>
            <a:ln w="38100">
              <a:solidFill>
                <a:srgbClr val="ED1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 6">
              <a:extLst>
                <a:ext uri="{FF2B5EF4-FFF2-40B4-BE49-F238E27FC236}">
                  <a16:creationId xmlns:a16="http://schemas.microsoft.com/office/drawing/2014/main" id="{A402C5A0-B642-30D3-BB0B-C0AA556098D7}"/>
                </a:ext>
              </a:extLst>
            </p:cNvPr>
            <p:cNvSpPr/>
            <p:nvPr/>
          </p:nvSpPr>
          <p:spPr>
            <a:xfrm>
              <a:off x="9797623" y="4038492"/>
              <a:ext cx="8054605" cy="4534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ts val="2513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Segurança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trabalho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conjunto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medidas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proteger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a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saúde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a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vida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das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pessoas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no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ambiente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trabalho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Ela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evita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doenças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meio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regras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equipamentos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proteção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como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luvas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capacetes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</a:t>
              </a:r>
            </a:p>
            <a:p>
              <a:pPr>
                <a:lnSpc>
                  <a:spcPts val="2513"/>
                </a:lnSpc>
              </a:pPr>
              <a:endParaRPr lang="en-US" sz="1400" dirty="0">
                <a:solidFill>
                  <a:schemeClr val="bg1"/>
                </a:solidFill>
                <a:latin typeface="Poppins" pitchFamily="2" charset="77"/>
                <a:ea typeface="Garet"/>
                <a:cs typeface="Poppins" pitchFamily="2" charset="77"/>
                <a:sym typeface="Garet"/>
              </a:endParaRPr>
            </a:p>
            <a:p>
              <a:pPr>
                <a:lnSpc>
                  <a:spcPts val="2513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Isso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importante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porque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garante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que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todos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trabalhem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forma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voltem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casa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bem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além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melhorar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ambiente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produtividade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  <a:p>
              <a:pPr>
                <a:lnSpc>
                  <a:spcPts val="2513"/>
                </a:lnSpc>
              </a:pPr>
              <a:endParaRPr lang="en-US" sz="1400" dirty="0">
                <a:solidFill>
                  <a:schemeClr val="bg1"/>
                </a:solidFill>
                <a:latin typeface="Poppins" pitchFamily="2" charset="77"/>
                <a:ea typeface="Garet"/>
                <a:cs typeface="Poppins" pitchFamily="2" charset="77"/>
                <a:sym typeface="Garet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9FC3809-BEE8-DA1B-D8C9-E225F6F816F8}"/>
              </a:ext>
            </a:extLst>
          </p:cNvPr>
          <p:cNvGrpSpPr/>
          <p:nvPr/>
        </p:nvGrpSpPr>
        <p:grpSpPr>
          <a:xfrm>
            <a:off x="6284953" y="1336228"/>
            <a:ext cx="5297449" cy="1628024"/>
            <a:chOff x="9427430" y="2004342"/>
            <a:chExt cx="7946173" cy="2442035"/>
          </a:xfrm>
        </p:grpSpPr>
        <p:sp>
          <p:nvSpPr>
            <p:cNvPr id="11" name="CaixaDeTexto 5">
              <a:extLst>
                <a:ext uri="{FF2B5EF4-FFF2-40B4-BE49-F238E27FC236}">
                  <a16:creationId xmlns:a16="http://schemas.microsoft.com/office/drawing/2014/main" id="{1AD97A50-BA23-80D2-607C-4827E9DE6B05}"/>
                </a:ext>
              </a:extLst>
            </p:cNvPr>
            <p:cNvSpPr txBox="1"/>
            <p:nvPr/>
          </p:nvSpPr>
          <p:spPr>
            <a:xfrm>
              <a:off x="10957780" y="2055531"/>
              <a:ext cx="6415823" cy="2390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3963"/>
                </a:lnSpc>
              </a:pPr>
              <a:r>
                <a:rPr lang="en-US" sz="311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 QUE </a:t>
              </a:r>
              <a:r>
                <a:rPr lang="en-US" sz="311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É</a:t>
              </a:r>
              <a:r>
                <a:rPr lang="en-US" sz="311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SEGURANÇA DO TRABALHO?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454166-7B16-70E6-DFD1-88FD479D8F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27430" y="2004342"/>
              <a:ext cx="1204913" cy="14194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166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830762" y="4388796"/>
            <a:ext cx="3556817" cy="212598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Retângulo 8"/>
          <p:cNvSpPr/>
          <p:nvPr/>
        </p:nvSpPr>
        <p:spPr>
          <a:xfrm>
            <a:off x="0" y="451864"/>
            <a:ext cx="4680857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96121" y="1417246"/>
            <a:ext cx="3737823" cy="2323662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CaixaDeTexto 15"/>
          <p:cNvSpPr txBox="1"/>
          <p:nvPr/>
        </p:nvSpPr>
        <p:spPr>
          <a:xfrm>
            <a:off x="600160" y="419231"/>
            <a:ext cx="73002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 dirty="0">
                <a:solidFill>
                  <a:schemeClr val="bg1"/>
                </a:solidFill>
              </a:rPr>
              <a:t>78 Escolas Móveis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121" y="4104004"/>
            <a:ext cx="3708138" cy="246744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Imagem 22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41846" y="1614918"/>
            <a:ext cx="3865117" cy="212599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1298" y="1963630"/>
            <a:ext cx="3233193" cy="2140374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87319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100"/>
                            </p:stCondLst>
                            <p:childTnLst>
                              <p:par>
                                <p:cTn id="2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600"/>
                            </p:stCondLst>
                            <p:childTnLst>
                              <p:par>
                                <p:cTn id="2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1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400C2-954B-B63D-727B-82D3C507C8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56">
            <a:extLst>
              <a:ext uri="{FF2B5EF4-FFF2-40B4-BE49-F238E27FC236}">
                <a16:creationId xmlns:a16="http://schemas.microsoft.com/office/drawing/2014/main" id="{09D73A1F-73E2-B694-9F5F-ED79B57EC427}"/>
              </a:ext>
            </a:extLst>
          </p:cNvPr>
          <p:cNvSpPr/>
          <p:nvPr/>
        </p:nvSpPr>
        <p:spPr>
          <a:xfrm rot="5400000">
            <a:off x="2667241" y="-2666573"/>
            <a:ext cx="6857519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0" name="Imagem 3">
            <a:extLst>
              <a:ext uri="{FF2B5EF4-FFF2-40B4-BE49-F238E27FC236}">
                <a16:creationId xmlns:a16="http://schemas.microsoft.com/office/drawing/2014/main" id="{8A392DA5-6BC1-2163-AFCC-2EC8DEC3133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9678" b="5628"/>
          <a:stretch/>
        </p:blipFill>
        <p:spPr>
          <a:xfrm>
            <a:off x="0" y="-57067"/>
            <a:ext cx="12192000" cy="3065083"/>
          </a:xfrm>
          <a:prstGeom prst="rect">
            <a:avLst/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AFCB85C3-FEA1-B0A5-B652-094F7240581F}"/>
              </a:ext>
            </a:extLst>
          </p:cNvPr>
          <p:cNvGrpSpPr/>
          <p:nvPr/>
        </p:nvGrpSpPr>
        <p:grpSpPr>
          <a:xfrm>
            <a:off x="1117600" y="1933405"/>
            <a:ext cx="9803972" cy="1915903"/>
            <a:chOff x="1676400" y="2900108"/>
            <a:chExt cx="14705958" cy="2873854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2627253-48C0-6CE5-E9FE-41608EFCE4B5}"/>
                </a:ext>
              </a:extLst>
            </p:cNvPr>
            <p:cNvGrpSpPr/>
            <p:nvPr/>
          </p:nvGrpSpPr>
          <p:grpSpPr>
            <a:xfrm>
              <a:off x="1676400" y="2928215"/>
              <a:ext cx="7239001" cy="2845747"/>
              <a:chOff x="1371599" y="2983553"/>
              <a:chExt cx="7239001" cy="2845747"/>
            </a:xfrm>
          </p:grpSpPr>
          <p:sp>
            <p:nvSpPr>
              <p:cNvPr id="3" name="Rectangle: Rounded Corners 2">
                <a:extLst>
                  <a:ext uri="{FF2B5EF4-FFF2-40B4-BE49-F238E27FC236}">
                    <a16:creationId xmlns:a16="http://schemas.microsoft.com/office/drawing/2014/main" id="{E704BF18-38A6-B255-26AE-EA2901E47981}"/>
                  </a:ext>
                </a:extLst>
              </p:cNvPr>
              <p:cNvSpPr/>
              <p:nvPr/>
            </p:nvSpPr>
            <p:spPr>
              <a:xfrm>
                <a:off x="1371599" y="2983553"/>
                <a:ext cx="7239001" cy="2845747"/>
              </a:xfrm>
              <a:prstGeom prst="roundRect">
                <a:avLst>
                  <a:gd name="adj" fmla="val 45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" name="TextBox 33">
                <a:extLst>
                  <a:ext uri="{FF2B5EF4-FFF2-40B4-BE49-F238E27FC236}">
                    <a16:creationId xmlns:a16="http://schemas.microsoft.com/office/drawing/2014/main" id="{26EAE66F-170D-9B99-3B22-23509F40856D}"/>
                  </a:ext>
                </a:extLst>
              </p:cNvPr>
              <p:cNvSpPr txBox="1"/>
              <p:nvPr/>
            </p:nvSpPr>
            <p:spPr>
              <a:xfrm>
                <a:off x="2950997" y="4419584"/>
                <a:ext cx="5002143" cy="7285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Alunos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devem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sempre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utilizar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EPIs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como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luvas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capacetes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óculos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proteção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calçados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adequados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durante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as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atividades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práticas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para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evitar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acidentes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9" name="TextBox 37">
                <a:extLst>
                  <a:ext uri="{FF2B5EF4-FFF2-40B4-BE49-F238E27FC236}">
                    <a16:creationId xmlns:a16="http://schemas.microsoft.com/office/drawing/2014/main" id="{0C039801-5F48-34DD-D353-A7E3A7B9DFB0}"/>
                  </a:ext>
                </a:extLst>
              </p:cNvPr>
              <p:cNvSpPr txBox="1"/>
              <p:nvPr/>
            </p:nvSpPr>
            <p:spPr>
              <a:xfrm>
                <a:off x="2950997" y="3619500"/>
                <a:ext cx="5002143" cy="981037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656"/>
                  </a:lnSpc>
                </a:pPr>
                <a:r>
                  <a:rPr lang="en-US" sz="1533" b="1" dirty="0">
                    <a:solidFill>
                      <a:srgbClr val="ED1B24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USO CORRETO DE EQUIPAMENTOS DE PROTEÇÃO INDIVIDUAL (EPIS)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73A14445-FEEC-9045-C86F-0F119F4C5297}"/>
                </a:ext>
              </a:extLst>
            </p:cNvPr>
            <p:cNvGrpSpPr/>
            <p:nvPr/>
          </p:nvGrpSpPr>
          <p:grpSpPr>
            <a:xfrm>
              <a:off x="9143357" y="2900108"/>
              <a:ext cx="7239001" cy="2845747"/>
              <a:chOff x="1371599" y="2983553"/>
              <a:chExt cx="7239001" cy="2845747"/>
            </a:xfrm>
          </p:grpSpPr>
          <p:sp>
            <p:nvSpPr>
              <p:cNvPr id="18" name="Rectangle: Rounded Corners 2">
                <a:extLst>
                  <a:ext uri="{FF2B5EF4-FFF2-40B4-BE49-F238E27FC236}">
                    <a16:creationId xmlns:a16="http://schemas.microsoft.com/office/drawing/2014/main" id="{EAF2E872-5657-221B-C485-3A89530CB2AE}"/>
                  </a:ext>
                </a:extLst>
              </p:cNvPr>
              <p:cNvSpPr/>
              <p:nvPr/>
            </p:nvSpPr>
            <p:spPr>
              <a:xfrm>
                <a:off x="1371599" y="2983553"/>
                <a:ext cx="7239001" cy="2845747"/>
              </a:xfrm>
              <a:prstGeom prst="roundRect">
                <a:avLst>
                  <a:gd name="adj" fmla="val 45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9" name="TextBox 33">
                <a:extLst>
                  <a:ext uri="{FF2B5EF4-FFF2-40B4-BE49-F238E27FC236}">
                    <a16:creationId xmlns:a16="http://schemas.microsoft.com/office/drawing/2014/main" id="{3829F90C-4260-7031-BFB5-B40CCCA680D0}"/>
                  </a:ext>
                </a:extLst>
              </p:cNvPr>
              <p:cNvSpPr txBox="1"/>
              <p:nvPr/>
            </p:nvSpPr>
            <p:spPr>
              <a:xfrm>
                <a:off x="3048000" y="4419584"/>
                <a:ext cx="5002143" cy="978634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É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fundamental que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alunos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conheçam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sigam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as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regras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segurança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específicas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cada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equipamento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laboratório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como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desligar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máquinas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corretamente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não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correr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áreas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risco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20" name="TextBox 37">
                <a:extLst>
                  <a:ext uri="{FF2B5EF4-FFF2-40B4-BE49-F238E27FC236}">
                    <a16:creationId xmlns:a16="http://schemas.microsoft.com/office/drawing/2014/main" id="{FCF761FA-B59A-D8AE-AD0A-BC41377DCF21}"/>
                  </a:ext>
                </a:extLst>
              </p:cNvPr>
              <p:cNvSpPr txBox="1"/>
              <p:nvPr/>
            </p:nvSpPr>
            <p:spPr>
              <a:xfrm>
                <a:off x="3048000" y="3619500"/>
                <a:ext cx="5002143" cy="654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656"/>
                  </a:lnSpc>
                </a:pPr>
                <a:r>
                  <a:rPr lang="en-US" sz="1533" b="1" dirty="0">
                    <a:solidFill>
                      <a:srgbClr val="ED1B24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CONHECIMENTO E CUMPRIMENTO DAS NORMAS DE SEGURANÇA</a:t>
                </a:r>
              </a:p>
            </p:txBody>
          </p:sp>
        </p:grp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DFEADA6-3155-102C-6CD6-A472D5B755E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7903" y="3536055"/>
              <a:ext cx="615795" cy="64953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291D24E-C20F-968D-4317-4F77B4012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19460" y="3507948"/>
              <a:ext cx="561476" cy="677644"/>
            </a:xfrm>
            <a:prstGeom prst="rect">
              <a:avLst/>
            </a:prstGeom>
          </p:spPr>
        </p:pic>
      </p:grpSp>
      <p:grpSp>
        <p:nvGrpSpPr>
          <p:cNvPr id="12" name="Agrupar 11">
            <a:extLst>
              <a:ext uri="{FF2B5EF4-FFF2-40B4-BE49-F238E27FC236}">
                <a16:creationId xmlns:a16="http://schemas.microsoft.com/office/drawing/2014/main" id="{6D3BB40D-2D6C-ACDB-BCC4-B21B37833692}"/>
              </a:ext>
            </a:extLst>
          </p:cNvPr>
          <p:cNvGrpSpPr/>
          <p:nvPr/>
        </p:nvGrpSpPr>
        <p:grpSpPr>
          <a:xfrm>
            <a:off x="1117600" y="4013535"/>
            <a:ext cx="9803972" cy="1915903"/>
            <a:chOff x="1676400" y="6020302"/>
            <a:chExt cx="14705958" cy="287385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B934E5E5-F050-6D9D-5439-5FC67603B7FC}"/>
                </a:ext>
              </a:extLst>
            </p:cNvPr>
            <p:cNvGrpSpPr/>
            <p:nvPr/>
          </p:nvGrpSpPr>
          <p:grpSpPr>
            <a:xfrm>
              <a:off x="1676400" y="6048409"/>
              <a:ext cx="7239001" cy="2845747"/>
              <a:chOff x="1371599" y="2983553"/>
              <a:chExt cx="7239001" cy="2845747"/>
            </a:xfrm>
          </p:grpSpPr>
          <p:sp>
            <p:nvSpPr>
              <p:cNvPr id="22" name="Rectangle: Rounded Corners 2">
                <a:extLst>
                  <a:ext uri="{FF2B5EF4-FFF2-40B4-BE49-F238E27FC236}">
                    <a16:creationId xmlns:a16="http://schemas.microsoft.com/office/drawing/2014/main" id="{B1920F7C-A4B4-4460-F4B0-C5FA76161704}"/>
                  </a:ext>
                </a:extLst>
              </p:cNvPr>
              <p:cNvSpPr/>
              <p:nvPr/>
            </p:nvSpPr>
            <p:spPr>
              <a:xfrm>
                <a:off x="1371599" y="2983553"/>
                <a:ext cx="7239001" cy="2845747"/>
              </a:xfrm>
              <a:prstGeom prst="roundRect">
                <a:avLst>
                  <a:gd name="adj" fmla="val 45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3" name="TextBox 33">
                <a:extLst>
                  <a:ext uri="{FF2B5EF4-FFF2-40B4-BE49-F238E27FC236}">
                    <a16:creationId xmlns:a16="http://schemas.microsoft.com/office/drawing/2014/main" id="{942B7C5C-1414-37B7-7625-9A2350D982CE}"/>
                  </a:ext>
                </a:extLst>
              </p:cNvPr>
              <p:cNvSpPr txBox="1"/>
              <p:nvPr/>
            </p:nvSpPr>
            <p:spPr>
              <a:xfrm>
                <a:off x="3048000" y="4419584"/>
                <a:ext cx="5002143" cy="7285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 algn="just">
                  <a:lnSpc>
                    <a:spcPts val="1280"/>
                  </a:lnSpc>
                </a:pP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Antes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operar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qualquer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equipamento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alunos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devem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ser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treinados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para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entender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o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funcionamento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riscos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evitando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acidentes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por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uso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incorreto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.</a:t>
                </a:r>
              </a:p>
            </p:txBody>
          </p:sp>
          <p:sp>
            <p:nvSpPr>
              <p:cNvPr id="24" name="TextBox 37">
                <a:extLst>
                  <a:ext uri="{FF2B5EF4-FFF2-40B4-BE49-F238E27FC236}">
                    <a16:creationId xmlns:a16="http://schemas.microsoft.com/office/drawing/2014/main" id="{308325CB-42E9-5827-A036-8A21E85356EA}"/>
                  </a:ext>
                </a:extLst>
              </p:cNvPr>
              <p:cNvSpPr txBox="1"/>
              <p:nvPr/>
            </p:nvSpPr>
            <p:spPr>
              <a:xfrm>
                <a:off x="3048000" y="3619500"/>
                <a:ext cx="5230099" cy="981037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>
                  <a:lnSpc>
                    <a:spcPts val="1656"/>
                  </a:lnSpc>
                </a:pPr>
                <a:r>
                  <a:rPr lang="en-US" sz="1533" b="1" dirty="0">
                    <a:solidFill>
                      <a:srgbClr val="ED1B24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TREINAMENTO SOBRE O MANUSEIO DE FERRAMENTAS E MÁQUINAS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B4E67B6-9674-711D-649C-BA44F7326B48}"/>
                </a:ext>
              </a:extLst>
            </p:cNvPr>
            <p:cNvGrpSpPr/>
            <p:nvPr/>
          </p:nvGrpSpPr>
          <p:grpSpPr>
            <a:xfrm>
              <a:off x="9143357" y="6020302"/>
              <a:ext cx="7239001" cy="2845747"/>
              <a:chOff x="1371599" y="2983553"/>
              <a:chExt cx="7239001" cy="2845747"/>
            </a:xfrm>
          </p:grpSpPr>
          <p:sp>
            <p:nvSpPr>
              <p:cNvPr id="26" name="Rectangle: Rounded Corners 2">
                <a:extLst>
                  <a:ext uri="{FF2B5EF4-FFF2-40B4-BE49-F238E27FC236}">
                    <a16:creationId xmlns:a16="http://schemas.microsoft.com/office/drawing/2014/main" id="{3B453347-9F47-68AD-D2E9-7B632179F452}"/>
                  </a:ext>
                </a:extLst>
              </p:cNvPr>
              <p:cNvSpPr/>
              <p:nvPr/>
            </p:nvSpPr>
            <p:spPr>
              <a:xfrm>
                <a:off x="1371599" y="2983553"/>
                <a:ext cx="7239001" cy="2845747"/>
              </a:xfrm>
              <a:prstGeom prst="roundRect">
                <a:avLst>
                  <a:gd name="adj" fmla="val 4568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7" name="TextBox 33">
                <a:extLst>
                  <a:ext uri="{FF2B5EF4-FFF2-40B4-BE49-F238E27FC236}">
                    <a16:creationId xmlns:a16="http://schemas.microsoft.com/office/drawing/2014/main" id="{E35615F5-DEC8-3CB4-E090-AD9866C9AB76}"/>
                  </a:ext>
                </a:extLst>
              </p:cNvPr>
              <p:cNvSpPr txBox="1"/>
              <p:nvPr/>
            </p:nvSpPr>
            <p:spPr>
              <a:xfrm>
                <a:off x="3048000" y="4419584"/>
                <a:ext cx="5002143" cy="72856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2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Manter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o local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trabalho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organizado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sem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obstruções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evita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quedas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facilita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movimentação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segura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além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prevenir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riscos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como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incêndios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.</a:t>
                </a:r>
              </a:p>
            </p:txBody>
          </p:sp>
          <p:sp>
            <p:nvSpPr>
              <p:cNvPr id="28" name="TextBox 37">
                <a:extLst>
                  <a:ext uri="{FF2B5EF4-FFF2-40B4-BE49-F238E27FC236}">
                    <a16:creationId xmlns:a16="http://schemas.microsoft.com/office/drawing/2014/main" id="{C755D611-BEA6-057F-0F6D-42E25A325E27}"/>
                  </a:ext>
                </a:extLst>
              </p:cNvPr>
              <p:cNvSpPr txBox="1"/>
              <p:nvPr/>
            </p:nvSpPr>
            <p:spPr>
              <a:xfrm>
                <a:off x="3048000" y="3619500"/>
                <a:ext cx="5002143" cy="654025"/>
              </a:xfrm>
              <a:prstGeom prst="rect">
                <a:avLst/>
              </a:prstGeom>
            </p:spPr>
            <p:txBody>
              <a:bodyPr lIns="0" tIns="0" rIns="0" bIns="0" rtlCol="0" anchor="t">
                <a:spAutoFit/>
              </a:bodyPr>
              <a:lstStyle/>
              <a:p>
                <a:pPr>
                  <a:lnSpc>
                    <a:spcPts val="1656"/>
                  </a:lnSpc>
                </a:pPr>
                <a:r>
                  <a:rPr lang="en-US" sz="1533" b="1" dirty="0">
                    <a:solidFill>
                      <a:srgbClr val="ED1B24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MANUTENÇÃO DA ORGANIZAÇÃO E LIMPEZA DO AMBIENTE</a:t>
                </a:r>
              </a:p>
            </p:txBody>
          </p:sp>
        </p:grpSp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60633EF1-CF62-7D3F-2CF2-34A143496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09800" y="6605448"/>
              <a:ext cx="677644" cy="677644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44024581-E62D-B606-4F32-6FF7FACD9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752340" y="6605448"/>
              <a:ext cx="695715" cy="677644"/>
            </a:xfrm>
            <a:prstGeom prst="rect">
              <a:avLst/>
            </a:prstGeom>
          </p:spPr>
        </p:pic>
      </p:grpSp>
      <p:cxnSp>
        <p:nvCxnSpPr>
          <p:cNvPr id="8" name="Conector Reto 33">
            <a:extLst>
              <a:ext uri="{FF2B5EF4-FFF2-40B4-BE49-F238E27FC236}">
                <a16:creationId xmlns:a16="http://schemas.microsoft.com/office/drawing/2014/main" id="{ADD1DB05-1F28-8475-A5F3-0C49C6FA938A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ABBAB82A-D9C8-F9EA-A080-279F1D66E72D}"/>
              </a:ext>
            </a:extLst>
          </p:cNvPr>
          <p:cNvGrpSpPr/>
          <p:nvPr/>
        </p:nvGrpSpPr>
        <p:grpSpPr>
          <a:xfrm>
            <a:off x="1677201" y="492825"/>
            <a:ext cx="10079457" cy="1200329"/>
            <a:chOff x="2515801" y="739236"/>
            <a:chExt cx="15119186" cy="1800494"/>
          </a:xfrm>
        </p:grpSpPr>
        <p:sp>
          <p:nvSpPr>
            <p:cNvPr id="7" name="CaixaDeTexto 5">
              <a:extLst>
                <a:ext uri="{FF2B5EF4-FFF2-40B4-BE49-F238E27FC236}">
                  <a16:creationId xmlns:a16="http://schemas.microsoft.com/office/drawing/2014/main" id="{A58C37BF-01BC-2157-F017-513427512AA2}"/>
                </a:ext>
              </a:extLst>
            </p:cNvPr>
            <p:cNvSpPr txBox="1"/>
            <p:nvPr/>
          </p:nvSpPr>
          <p:spPr>
            <a:xfrm>
              <a:off x="2515801" y="739236"/>
              <a:ext cx="13255113" cy="180049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3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SEGURANÇA DO TRABALHO </a:t>
              </a:r>
            </a:p>
            <a:p>
              <a:pPr algn="ctr"/>
              <a:r>
                <a:rPr lang="pt-BR" sz="3600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NO SENAI</a:t>
              </a:r>
            </a:p>
          </p:txBody>
        </p: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462B26E9-0CB5-1418-ED5E-A1521C954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01513" y="813979"/>
              <a:ext cx="2533474" cy="6476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93214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Agrupar 6">
            <a:extLst>
              <a:ext uri="{FF2B5EF4-FFF2-40B4-BE49-F238E27FC236}">
                <a16:creationId xmlns:a16="http://schemas.microsoft.com/office/drawing/2014/main" id="{71FB4C36-9DAE-A6A3-E458-A30EA757496E}"/>
              </a:ext>
            </a:extLst>
          </p:cNvPr>
          <p:cNvGrpSpPr/>
          <p:nvPr/>
        </p:nvGrpSpPr>
        <p:grpSpPr>
          <a:xfrm>
            <a:off x="683576" y="3927733"/>
            <a:ext cx="2231843" cy="1632666"/>
            <a:chOff x="1025364" y="5891599"/>
            <a:chExt cx="3347764" cy="2448999"/>
          </a:xfrm>
        </p:grpSpPr>
        <p:sp>
          <p:nvSpPr>
            <p:cNvPr id="26" name="TextBox 26"/>
            <p:cNvSpPr txBox="1"/>
            <p:nvPr/>
          </p:nvSpPr>
          <p:spPr>
            <a:xfrm>
              <a:off x="1025364" y="6634747"/>
              <a:ext cx="3347764" cy="1705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Sempre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corrimão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subir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descer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escadas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evitar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quedas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Esteja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atento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movimento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redor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evite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correr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escadas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</a:t>
              </a:r>
            </a:p>
            <a:p>
              <a:pPr>
                <a:lnSpc>
                  <a:spcPts val="1535"/>
                </a:lnSpc>
              </a:pPr>
              <a:r>
                <a:rPr lang="en-US" sz="10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Escada e </a:t>
              </a:r>
              <a:r>
                <a:rPr lang="en-US" sz="1067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celular</a:t>
              </a:r>
              <a:r>
                <a:rPr lang="en-US" sz="10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 </a:t>
              </a:r>
              <a:r>
                <a:rPr lang="en-US" sz="1067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não</a:t>
              </a:r>
              <a:r>
                <a:rPr lang="en-US" sz="10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067" b="1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combinam</a:t>
              </a:r>
              <a:r>
                <a:rPr lang="en-US" sz="1067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.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1025364" y="5891599"/>
              <a:ext cx="3347764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ATENÇÃO NAS ESCADAS E USO DOS CORRIMÃOS</a:t>
              </a:r>
            </a:p>
          </p:txBody>
        </p:sp>
      </p:grpSp>
      <p:sp>
        <p:nvSpPr>
          <p:cNvPr id="50" name="Freeform 50"/>
          <p:cNvSpPr/>
          <p:nvPr/>
        </p:nvSpPr>
        <p:spPr>
          <a:xfrm>
            <a:off x="9482454" y="2959622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2E5350B-5D3A-35A6-82F5-3ACEA3F81421}"/>
              </a:ext>
            </a:extLst>
          </p:cNvPr>
          <p:cNvGrpSpPr/>
          <p:nvPr/>
        </p:nvGrpSpPr>
        <p:grpSpPr>
          <a:xfrm>
            <a:off x="3600137" y="3927733"/>
            <a:ext cx="2556398" cy="1632666"/>
            <a:chOff x="5400205" y="5891599"/>
            <a:chExt cx="3834597" cy="2448999"/>
          </a:xfrm>
        </p:grpSpPr>
        <p:sp>
          <p:nvSpPr>
            <p:cNvPr id="53" name="TextBox 53"/>
            <p:cNvSpPr txBox="1"/>
            <p:nvPr/>
          </p:nvSpPr>
          <p:spPr>
            <a:xfrm>
              <a:off x="5400205" y="6634747"/>
              <a:ext cx="3347765" cy="1705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Respeite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todas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instruções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segurança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dadas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pelos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professores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instrutores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Utilize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(EPIs)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corretamente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evite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improvisações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trabalhar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com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ferramentas.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5400205" y="5891599"/>
              <a:ext cx="3834597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SIGA AS ORIENTAÇÕES DE SEGURANÇA NAS OFICINAS</a:t>
              </a:r>
            </a:p>
          </p:txBody>
        </p:sp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BF17C9DB-C249-FCF3-A22D-09E0DE27A814}"/>
              </a:ext>
            </a:extLst>
          </p:cNvPr>
          <p:cNvGrpSpPr/>
          <p:nvPr/>
        </p:nvGrpSpPr>
        <p:grpSpPr>
          <a:xfrm>
            <a:off x="6516698" y="3921382"/>
            <a:ext cx="2628481" cy="1442381"/>
            <a:chOff x="9775046" y="5882074"/>
            <a:chExt cx="3942721" cy="2163573"/>
          </a:xfrm>
        </p:grpSpPr>
        <p:sp>
          <p:nvSpPr>
            <p:cNvPr id="55" name="TextBox 55"/>
            <p:cNvSpPr txBox="1"/>
            <p:nvPr/>
          </p:nvSpPr>
          <p:spPr>
            <a:xfrm>
              <a:off x="9775046" y="6339795"/>
              <a:ext cx="3942721" cy="17058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uso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celular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permitido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apenas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áreas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momentos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apropriados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Durante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atividades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oficinas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manusear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ferramentas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celular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deve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ser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guardado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evitar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distrações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9775046" y="5882074"/>
              <a:ext cx="3347764" cy="269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USO DE CELULARES</a:t>
              </a:r>
            </a:p>
          </p:txBody>
        </p:sp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2D247AE1-F38A-3196-01AD-CF5E4893786C}"/>
              </a:ext>
            </a:extLst>
          </p:cNvPr>
          <p:cNvGrpSpPr/>
          <p:nvPr/>
        </p:nvGrpSpPr>
        <p:grpSpPr>
          <a:xfrm>
            <a:off x="9513143" y="3921383"/>
            <a:ext cx="2443435" cy="1776761"/>
            <a:chOff x="14269715" y="5882074"/>
            <a:chExt cx="3665152" cy="2665141"/>
          </a:xfrm>
        </p:grpSpPr>
        <p:sp>
          <p:nvSpPr>
            <p:cNvPr id="57" name="TextBox 57"/>
            <p:cNvSpPr txBox="1"/>
            <p:nvPr/>
          </p:nvSpPr>
          <p:spPr>
            <a:xfrm>
              <a:off x="14269715" y="6841364"/>
              <a:ext cx="3665152" cy="170585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Caso observe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áreas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com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líquidos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derramados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qualquer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risco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escorregamento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avise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imediatamente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equipe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responsável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evite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transitar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essas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áreas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até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que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sejam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devidamente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sinalizadas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limpas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14269715" y="5882074"/>
              <a:ext cx="3365272" cy="75020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296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CUIDADOS </a:t>
              </a:r>
            </a:p>
            <a:p>
              <a:pPr>
                <a:lnSpc>
                  <a:spcPts val="1296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COM PISOS MOLHADOS OU ESCORREGADIOS</a:t>
              </a:r>
            </a:p>
          </p:txBody>
        </p:sp>
      </p:grpSp>
      <p:sp>
        <p:nvSpPr>
          <p:cNvPr id="72" name="Freeform 50">
            <a:extLst>
              <a:ext uri="{FF2B5EF4-FFF2-40B4-BE49-F238E27FC236}">
                <a16:creationId xmlns:a16="http://schemas.microsoft.com/office/drawing/2014/main" id="{30F4CA54-3600-3049-4B54-35336B55C728}"/>
              </a:ext>
            </a:extLst>
          </p:cNvPr>
          <p:cNvSpPr/>
          <p:nvPr/>
        </p:nvSpPr>
        <p:spPr>
          <a:xfrm>
            <a:off x="6516697" y="2952556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sp>
        <p:nvSpPr>
          <p:cNvPr id="73" name="Freeform 50">
            <a:extLst>
              <a:ext uri="{FF2B5EF4-FFF2-40B4-BE49-F238E27FC236}">
                <a16:creationId xmlns:a16="http://schemas.microsoft.com/office/drawing/2014/main" id="{DC376877-B956-B9DB-691F-974E3652BB7F}"/>
              </a:ext>
            </a:extLst>
          </p:cNvPr>
          <p:cNvSpPr/>
          <p:nvPr/>
        </p:nvSpPr>
        <p:spPr>
          <a:xfrm>
            <a:off x="3600137" y="2966785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8C9EE835-B9CF-1E0B-60DE-43D5EBAD9B5C}"/>
              </a:ext>
            </a:extLst>
          </p:cNvPr>
          <p:cNvCxnSpPr>
            <a:cxnSpLocks/>
          </p:cNvCxnSpPr>
          <p:nvPr/>
        </p:nvCxnSpPr>
        <p:spPr>
          <a:xfrm>
            <a:off x="965200" y="3327400"/>
            <a:ext cx="1122637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CC35C333-9315-7401-24D5-9DE4DE1F4E8A}"/>
              </a:ext>
            </a:extLst>
          </p:cNvPr>
          <p:cNvGrpSpPr/>
          <p:nvPr/>
        </p:nvGrpSpPr>
        <p:grpSpPr>
          <a:xfrm>
            <a:off x="683576" y="2981014"/>
            <a:ext cx="643668" cy="643639"/>
            <a:chOff x="1025364" y="4471520"/>
            <a:chExt cx="965502" cy="965459"/>
          </a:xfrm>
        </p:grpSpPr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3CF27B61-5DF3-3FE3-B42A-61B864D5A78A}"/>
                </a:ext>
              </a:extLst>
            </p:cNvPr>
            <p:cNvSpPr/>
            <p:nvPr/>
          </p:nvSpPr>
          <p:spPr>
            <a:xfrm>
              <a:off x="1025364" y="447152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4583D4D2-2408-ACAB-6BA9-409D9580C47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19200" y="4691497"/>
              <a:ext cx="525505" cy="525505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B10DA5A3-0B71-C5FC-7202-643C98CAB4FE}"/>
              </a:ext>
            </a:extLst>
          </p:cNvPr>
          <p:cNvGrpSpPr/>
          <p:nvPr/>
        </p:nvGrpSpPr>
        <p:grpSpPr>
          <a:xfrm>
            <a:off x="6516697" y="3005581"/>
            <a:ext cx="643668" cy="643639"/>
            <a:chOff x="9775046" y="4508370"/>
            <a:chExt cx="965502" cy="965459"/>
          </a:xfrm>
        </p:grpSpPr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9FF72D92-3CE2-BE09-3014-3E7E38EC5CAC}"/>
                </a:ext>
              </a:extLst>
            </p:cNvPr>
            <p:cNvSpPr/>
            <p:nvPr/>
          </p:nvSpPr>
          <p:spPr>
            <a:xfrm>
              <a:off x="9775046" y="450837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9E2B87BA-CC9D-E8EE-FA2E-6E32C5AD1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54077" y="4662971"/>
              <a:ext cx="414985" cy="656255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0C52CAFD-43C5-E61A-C265-CA17D216440E}"/>
              </a:ext>
            </a:extLst>
          </p:cNvPr>
          <p:cNvGrpSpPr/>
          <p:nvPr/>
        </p:nvGrpSpPr>
        <p:grpSpPr>
          <a:xfrm>
            <a:off x="9513143" y="3009437"/>
            <a:ext cx="643668" cy="643639"/>
            <a:chOff x="14269715" y="4514154"/>
            <a:chExt cx="965502" cy="965459"/>
          </a:xfrm>
        </p:grpSpPr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E97A5F74-5033-1D20-FBA9-DC53CB0B9773}"/>
                </a:ext>
              </a:extLst>
            </p:cNvPr>
            <p:cNvSpPr/>
            <p:nvPr/>
          </p:nvSpPr>
          <p:spPr>
            <a:xfrm>
              <a:off x="14269715" y="4514154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2" name="Picture 81">
              <a:extLst>
                <a:ext uri="{FF2B5EF4-FFF2-40B4-BE49-F238E27FC236}">
                  <a16:creationId xmlns:a16="http://schemas.microsoft.com/office/drawing/2014/main" id="{8B46C9DA-C49A-1E35-ED93-266B449B7B5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478000" y="4691497"/>
              <a:ext cx="574599" cy="597583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75400D92-D850-D3CF-D7CB-96060B97613B}"/>
              </a:ext>
            </a:extLst>
          </p:cNvPr>
          <p:cNvGrpSpPr/>
          <p:nvPr/>
        </p:nvGrpSpPr>
        <p:grpSpPr>
          <a:xfrm>
            <a:off x="3586659" y="3005581"/>
            <a:ext cx="643668" cy="643639"/>
            <a:chOff x="5379989" y="4508370"/>
            <a:chExt cx="965502" cy="965459"/>
          </a:xfrm>
        </p:grpSpPr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7096B822-18E0-1ED5-8020-2A20F9B88280}"/>
                </a:ext>
              </a:extLst>
            </p:cNvPr>
            <p:cNvSpPr/>
            <p:nvPr/>
          </p:nvSpPr>
          <p:spPr>
            <a:xfrm>
              <a:off x="5379989" y="450837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078A53A2-F1CB-0969-3803-56E4D15738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38800" y="4715886"/>
              <a:ext cx="463267" cy="573194"/>
            </a:xfrm>
            <a:prstGeom prst="rect">
              <a:avLst/>
            </a:prstGeom>
          </p:spPr>
        </p:pic>
      </p:grpSp>
      <p:cxnSp>
        <p:nvCxnSpPr>
          <p:cNvPr id="6" name="Conector Reto 33">
            <a:extLst>
              <a:ext uri="{FF2B5EF4-FFF2-40B4-BE49-F238E27FC236}">
                <a16:creationId xmlns:a16="http://schemas.microsoft.com/office/drawing/2014/main" id="{6E385BEB-C1CA-8006-9BED-0AC6BF17E1E9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09127528-5176-A098-0905-F60B942EE8CF}"/>
              </a:ext>
            </a:extLst>
          </p:cNvPr>
          <p:cNvGrpSpPr/>
          <p:nvPr/>
        </p:nvGrpSpPr>
        <p:grpSpPr>
          <a:xfrm>
            <a:off x="0" y="-57067"/>
            <a:ext cx="12192000" cy="2069951"/>
            <a:chOff x="0" y="-85600"/>
            <a:chExt cx="18288000" cy="3104926"/>
          </a:xfrm>
        </p:grpSpPr>
        <p:pic>
          <p:nvPicPr>
            <p:cNvPr id="17" name="Imagem 3">
              <a:extLst>
                <a:ext uri="{FF2B5EF4-FFF2-40B4-BE49-F238E27FC236}">
                  <a16:creationId xmlns:a16="http://schemas.microsoft.com/office/drawing/2014/main" id="{B28A5D29-70CD-D9CF-AFB5-7E0F592F426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t="49679" b="20138"/>
            <a:stretch/>
          </p:blipFill>
          <p:spPr>
            <a:xfrm>
              <a:off x="0" y="-85600"/>
              <a:ext cx="18288000" cy="3104926"/>
            </a:xfrm>
            <a:prstGeom prst="rect">
              <a:avLst/>
            </a:prstGeom>
          </p:spPr>
        </p:pic>
        <p:sp>
          <p:nvSpPr>
            <p:cNvPr id="66" name="CaixaDeTexto 5">
              <a:extLst>
                <a:ext uri="{FF2B5EF4-FFF2-40B4-BE49-F238E27FC236}">
                  <a16:creationId xmlns:a16="http://schemas.microsoft.com/office/drawing/2014/main" id="{04AE6BDE-198A-D2E4-1DEF-3DB815837DC5}"/>
                </a:ext>
              </a:extLst>
            </p:cNvPr>
            <p:cNvSpPr txBox="1"/>
            <p:nvPr/>
          </p:nvSpPr>
          <p:spPr>
            <a:xfrm>
              <a:off x="2591586" y="668097"/>
              <a:ext cx="10921395" cy="17599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95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ORIENTAÇÕES </a:t>
              </a:r>
            </a:p>
            <a:p>
              <a:pPr algn="just">
                <a:lnSpc>
                  <a:spcPts val="4395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DE SEGURANÇA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C497004C-461D-0174-E4EA-6C4B8B01ADD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5101513" y="813979"/>
              <a:ext cx="2533474" cy="64765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1F8F406E-3F44-CB2C-67D6-430904F00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946149" y="742221"/>
              <a:ext cx="1361375" cy="148200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0F119C-801E-A213-6A86-A234BC04F3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0116D277-8FFE-87CA-3B45-B790021D6603}"/>
              </a:ext>
            </a:extLst>
          </p:cNvPr>
          <p:cNvGrpSpPr/>
          <p:nvPr/>
        </p:nvGrpSpPr>
        <p:grpSpPr>
          <a:xfrm>
            <a:off x="683576" y="3927732"/>
            <a:ext cx="2231843" cy="1825027"/>
            <a:chOff x="1025364" y="5891599"/>
            <a:chExt cx="3347764" cy="2737541"/>
          </a:xfrm>
        </p:grpSpPr>
        <p:sp>
          <p:nvSpPr>
            <p:cNvPr id="26" name="TextBox 26">
              <a:extLst>
                <a:ext uri="{FF2B5EF4-FFF2-40B4-BE49-F238E27FC236}">
                  <a16:creationId xmlns:a16="http://schemas.microsoft.com/office/drawing/2014/main" id="{5EF6A5B2-FFF3-4821-7A96-AB745251FD38}"/>
                </a:ext>
              </a:extLst>
            </p:cNvPr>
            <p:cNvSpPr txBox="1"/>
            <p:nvPr/>
          </p:nvSpPr>
          <p:spPr>
            <a:xfrm>
              <a:off x="1025364" y="6634747"/>
              <a:ext cx="3347764" cy="199439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levantar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mover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objetos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pesados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use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técnicas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corretas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ergonomia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dobrar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joelhos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manter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coluna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reta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 Se o material for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muito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pesado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peça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ajuda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utilize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carrinhos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transporte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adequados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</p:txBody>
        </p:sp>
        <p:sp>
          <p:nvSpPr>
            <p:cNvPr id="27" name="TextBox 27">
              <a:extLst>
                <a:ext uri="{FF2B5EF4-FFF2-40B4-BE49-F238E27FC236}">
                  <a16:creationId xmlns:a16="http://schemas.microsoft.com/office/drawing/2014/main" id="{8BDA2973-5546-3082-E882-DB6B43449AD9}"/>
                </a:ext>
              </a:extLst>
            </p:cNvPr>
            <p:cNvSpPr txBox="1"/>
            <p:nvPr/>
          </p:nvSpPr>
          <p:spPr>
            <a:xfrm>
              <a:off x="1025364" y="5891599"/>
              <a:ext cx="3347764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MANUSEIO CORRETO DE MATERIAIS PESADOS</a:t>
              </a:r>
            </a:p>
          </p:txBody>
        </p:sp>
      </p:grpSp>
      <p:sp>
        <p:nvSpPr>
          <p:cNvPr id="50" name="Freeform 50">
            <a:extLst>
              <a:ext uri="{FF2B5EF4-FFF2-40B4-BE49-F238E27FC236}">
                <a16:creationId xmlns:a16="http://schemas.microsoft.com/office/drawing/2014/main" id="{E1D9630E-041F-F9A5-CC8A-5DE7720053E8}"/>
              </a:ext>
            </a:extLst>
          </p:cNvPr>
          <p:cNvSpPr/>
          <p:nvPr/>
        </p:nvSpPr>
        <p:spPr>
          <a:xfrm>
            <a:off x="9482454" y="2959622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9EAF6CB-C3F3-A9A9-7329-C7911972ABD5}"/>
              </a:ext>
            </a:extLst>
          </p:cNvPr>
          <p:cNvGrpSpPr/>
          <p:nvPr/>
        </p:nvGrpSpPr>
        <p:grpSpPr>
          <a:xfrm>
            <a:off x="3600137" y="3927733"/>
            <a:ext cx="2556398" cy="1632666"/>
            <a:chOff x="5400205" y="5891599"/>
            <a:chExt cx="3834597" cy="2448999"/>
          </a:xfrm>
        </p:grpSpPr>
        <p:sp>
          <p:nvSpPr>
            <p:cNvPr id="53" name="TextBox 53">
              <a:extLst>
                <a:ext uri="{FF2B5EF4-FFF2-40B4-BE49-F238E27FC236}">
                  <a16:creationId xmlns:a16="http://schemas.microsoft.com/office/drawing/2014/main" id="{E4D3D9BC-B811-91D4-C8DD-1D1AE5CF380E}"/>
                </a:ext>
              </a:extLst>
            </p:cNvPr>
            <p:cNvSpPr txBox="1"/>
            <p:nvPr/>
          </p:nvSpPr>
          <p:spPr>
            <a:xfrm>
              <a:off x="5400205" y="6634747"/>
              <a:ext cx="3347765" cy="1705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Esteja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atento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às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placas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sinais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advertência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áreas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risco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locais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com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produtos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inflamáveis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alto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ruído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onde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ocorrem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soldagens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Respeitar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sinalização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é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essencial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para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evitar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acidentes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</p:txBody>
        </p:sp>
        <p:sp>
          <p:nvSpPr>
            <p:cNvPr id="54" name="TextBox 54">
              <a:extLst>
                <a:ext uri="{FF2B5EF4-FFF2-40B4-BE49-F238E27FC236}">
                  <a16:creationId xmlns:a16="http://schemas.microsoft.com/office/drawing/2014/main" id="{5A646B7C-B916-9D69-77AC-73F52736FD7E}"/>
                </a:ext>
              </a:extLst>
            </p:cNvPr>
            <p:cNvSpPr txBox="1"/>
            <p:nvPr/>
          </p:nvSpPr>
          <p:spPr>
            <a:xfrm>
              <a:off x="5400205" y="5891599"/>
              <a:ext cx="3834597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SINALIZAÇÃO DE ÁREAS PERIGOSAS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51673BA0-2FA9-B6F6-638E-5217CA7B7FB6}"/>
              </a:ext>
            </a:extLst>
          </p:cNvPr>
          <p:cNvGrpSpPr/>
          <p:nvPr/>
        </p:nvGrpSpPr>
        <p:grpSpPr>
          <a:xfrm>
            <a:off x="6516698" y="3921383"/>
            <a:ext cx="2628481" cy="1861153"/>
            <a:chOff x="9775046" y="5882074"/>
            <a:chExt cx="3942721" cy="2791729"/>
          </a:xfrm>
        </p:grpSpPr>
        <p:sp>
          <p:nvSpPr>
            <p:cNvPr id="55" name="TextBox 55">
              <a:extLst>
                <a:ext uri="{FF2B5EF4-FFF2-40B4-BE49-F238E27FC236}">
                  <a16:creationId xmlns:a16="http://schemas.microsoft.com/office/drawing/2014/main" id="{1DC6BD16-A453-AE2A-72F3-3803BA4AA406}"/>
                </a:ext>
              </a:extLst>
            </p:cNvPr>
            <p:cNvSpPr txBox="1"/>
            <p:nvPr/>
          </p:nvSpPr>
          <p:spPr>
            <a:xfrm>
              <a:off x="9775046" y="6967952"/>
              <a:ext cx="3942721" cy="17058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Nunca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tente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operar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equipamentos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para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quais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você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não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foi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treinado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autorizado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 As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possuem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limites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uso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forçar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além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deles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pode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causar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falhas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acidentes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graves.</a:t>
              </a:r>
            </a:p>
          </p:txBody>
        </p:sp>
        <p:sp>
          <p:nvSpPr>
            <p:cNvPr id="56" name="TextBox 56">
              <a:extLst>
                <a:ext uri="{FF2B5EF4-FFF2-40B4-BE49-F238E27FC236}">
                  <a16:creationId xmlns:a16="http://schemas.microsoft.com/office/drawing/2014/main" id="{0140BB77-A5D9-14FA-CF27-59D20BD7858E}"/>
                </a:ext>
              </a:extLst>
            </p:cNvPr>
            <p:cNvSpPr txBox="1"/>
            <p:nvPr/>
          </p:nvSpPr>
          <p:spPr>
            <a:xfrm>
              <a:off x="9775046" y="5882074"/>
              <a:ext cx="3347764" cy="80791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RESPEITO AOS LIMITES DE SEGURANÇA DAS MÁQUINAS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61E10B7-0ABD-E411-2C1A-A1F0A4358D63}"/>
              </a:ext>
            </a:extLst>
          </p:cNvPr>
          <p:cNvGrpSpPr/>
          <p:nvPr/>
        </p:nvGrpSpPr>
        <p:grpSpPr>
          <a:xfrm>
            <a:off x="9513143" y="3921382"/>
            <a:ext cx="2443435" cy="1664517"/>
            <a:chOff x="14269715" y="5882074"/>
            <a:chExt cx="3665152" cy="2496777"/>
          </a:xfrm>
        </p:grpSpPr>
        <p:sp>
          <p:nvSpPr>
            <p:cNvPr id="57" name="TextBox 57">
              <a:extLst>
                <a:ext uri="{FF2B5EF4-FFF2-40B4-BE49-F238E27FC236}">
                  <a16:creationId xmlns:a16="http://schemas.microsoft.com/office/drawing/2014/main" id="{1558B0B1-E605-9BC3-8B9C-1B13C37EE049}"/>
                </a:ext>
              </a:extLst>
            </p:cNvPr>
            <p:cNvSpPr txBox="1"/>
            <p:nvPr/>
          </p:nvSpPr>
          <p:spPr>
            <a:xfrm>
              <a:off x="14269715" y="6672999"/>
              <a:ext cx="3665152" cy="1705852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1535"/>
                </a:lnSpc>
              </a:pP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Use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roupas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adequadas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seguras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oficinas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calças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compridas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sapatos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fechados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 Evite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peças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soltas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que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possam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se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prender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em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máquinas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como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correntes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pulseiras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ou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cabelos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longos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1067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soltos</a:t>
              </a:r>
              <a:r>
                <a:rPr lang="en-US" sz="1067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.</a:t>
              </a:r>
            </a:p>
          </p:txBody>
        </p:sp>
        <p:sp>
          <p:nvSpPr>
            <p:cNvPr id="58" name="TextBox 58">
              <a:extLst>
                <a:ext uri="{FF2B5EF4-FFF2-40B4-BE49-F238E27FC236}">
                  <a16:creationId xmlns:a16="http://schemas.microsoft.com/office/drawing/2014/main" id="{36B737DB-5504-80F1-7184-B7A3D87B9055}"/>
                </a:ext>
              </a:extLst>
            </p:cNvPr>
            <p:cNvSpPr txBox="1"/>
            <p:nvPr/>
          </p:nvSpPr>
          <p:spPr>
            <a:xfrm>
              <a:off x="14269715" y="5882074"/>
              <a:ext cx="3665152" cy="53861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440"/>
                </a:lnSpc>
              </a:pPr>
              <a:r>
                <a:rPr lang="en-US" sz="1333" b="1" dirty="0">
                  <a:solidFill>
                    <a:srgbClr val="ED1B24"/>
                  </a:solidFill>
                  <a:latin typeface="Poppins ExtraBold" pitchFamily="2" charset="77"/>
                  <a:ea typeface="Garet Bold"/>
                  <a:cs typeface="Poppins ExtraBold" pitchFamily="2" charset="77"/>
                  <a:sym typeface="Garet Bold"/>
                </a:rPr>
                <a:t>ROUPAS ADEQUADAS PARA AS ATIVIDADES</a:t>
              </a:r>
            </a:p>
          </p:txBody>
        </p:sp>
      </p:grpSp>
      <p:sp>
        <p:nvSpPr>
          <p:cNvPr id="72" name="Freeform 50">
            <a:extLst>
              <a:ext uri="{FF2B5EF4-FFF2-40B4-BE49-F238E27FC236}">
                <a16:creationId xmlns:a16="http://schemas.microsoft.com/office/drawing/2014/main" id="{68EB13E6-4900-10D4-A134-59D67FE4CE21}"/>
              </a:ext>
            </a:extLst>
          </p:cNvPr>
          <p:cNvSpPr/>
          <p:nvPr/>
        </p:nvSpPr>
        <p:spPr>
          <a:xfrm>
            <a:off x="6516697" y="2952556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sp>
        <p:nvSpPr>
          <p:cNvPr id="73" name="Freeform 50">
            <a:extLst>
              <a:ext uri="{FF2B5EF4-FFF2-40B4-BE49-F238E27FC236}">
                <a16:creationId xmlns:a16="http://schemas.microsoft.com/office/drawing/2014/main" id="{6B31E908-9DBD-40A4-A76B-439E48043375}"/>
              </a:ext>
            </a:extLst>
          </p:cNvPr>
          <p:cNvSpPr/>
          <p:nvPr/>
        </p:nvSpPr>
        <p:spPr>
          <a:xfrm>
            <a:off x="3600137" y="2966785"/>
            <a:ext cx="643668" cy="643639"/>
          </a:xfrm>
          <a:custGeom>
            <a:avLst/>
            <a:gdLst/>
            <a:ahLst/>
            <a:cxnLst/>
            <a:rect l="l" t="t" r="r" b="b"/>
            <a:pathLst>
              <a:path w="812800" h="812764">
                <a:moveTo>
                  <a:pt x="406400" y="0"/>
                </a:moveTo>
                <a:cubicBezTo>
                  <a:pt x="181951" y="0"/>
                  <a:pt x="0" y="181943"/>
                  <a:pt x="0" y="406382"/>
                </a:cubicBezTo>
                <a:cubicBezTo>
                  <a:pt x="0" y="630820"/>
                  <a:pt x="181951" y="812764"/>
                  <a:pt x="406400" y="812764"/>
                </a:cubicBezTo>
                <a:cubicBezTo>
                  <a:pt x="630849" y="812764"/>
                  <a:pt x="812800" y="630820"/>
                  <a:pt x="812800" y="406382"/>
                </a:cubicBezTo>
                <a:cubicBezTo>
                  <a:pt x="812800" y="181943"/>
                  <a:pt x="630849" y="0"/>
                  <a:pt x="406400" y="0"/>
                </a:cubicBez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en-BR" sz="1200"/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08D6633E-533E-C072-CF53-BFA9018D04A4}"/>
              </a:ext>
            </a:extLst>
          </p:cNvPr>
          <p:cNvCxnSpPr>
            <a:cxnSpLocks/>
          </p:cNvCxnSpPr>
          <p:nvPr/>
        </p:nvCxnSpPr>
        <p:spPr>
          <a:xfrm>
            <a:off x="965200" y="3327400"/>
            <a:ext cx="11226372" cy="0"/>
          </a:xfrm>
          <a:prstGeom prst="line">
            <a:avLst/>
          </a:prstGeom>
          <a:ln w="381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4A1F8A9A-4F16-BD6D-5650-9D9CD8E1EA46}"/>
              </a:ext>
            </a:extLst>
          </p:cNvPr>
          <p:cNvGrpSpPr/>
          <p:nvPr/>
        </p:nvGrpSpPr>
        <p:grpSpPr>
          <a:xfrm>
            <a:off x="683576" y="2981014"/>
            <a:ext cx="643668" cy="643639"/>
            <a:chOff x="1025364" y="4471520"/>
            <a:chExt cx="965502" cy="965459"/>
          </a:xfrm>
        </p:grpSpPr>
        <p:sp>
          <p:nvSpPr>
            <p:cNvPr id="74" name="Freeform 50">
              <a:extLst>
                <a:ext uri="{FF2B5EF4-FFF2-40B4-BE49-F238E27FC236}">
                  <a16:creationId xmlns:a16="http://schemas.microsoft.com/office/drawing/2014/main" id="{E0930C1D-C7C6-C358-9F24-73BBA0053B85}"/>
                </a:ext>
              </a:extLst>
            </p:cNvPr>
            <p:cNvSpPr/>
            <p:nvPr/>
          </p:nvSpPr>
          <p:spPr>
            <a:xfrm>
              <a:off x="1025364" y="447152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A5C7AE55-08A3-D998-ABEB-8705CC9BE28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27764" y="4610881"/>
              <a:ext cx="560702" cy="64405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2D409A1-2BE1-EF4D-C6BD-0FAAC7A870E0}"/>
              </a:ext>
            </a:extLst>
          </p:cNvPr>
          <p:cNvGrpSpPr/>
          <p:nvPr/>
        </p:nvGrpSpPr>
        <p:grpSpPr>
          <a:xfrm>
            <a:off x="3586659" y="3005581"/>
            <a:ext cx="643668" cy="643639"/>
            <a:chOff x="5379989" y="4508370"/>
            <a:chExt cx="965502" cy="965459"/>
          </a:xfrm>
        </p:grpSpPr>
        <p:sp>
          <p:nvSpPr>
            <p:cNvPr id="77" name="Freeform 50">
              <a:extLst>
                <a:ext uri="{FF2B5EF4-FFF2-40B4-BE49-F238E27FC236}">
                  <a16:creationId xmlns:a16="http://schemas.microsoft.com/office/drawing/2014/main" id="{C4A81792-6B2A-3849-FAF2-17D987A7AF0E}"/>
                </a:ext>
              </a:extLst>
            </p:cNvPr>
            <p:cNvSpPr/>
            <p:nvPr/>
          </p:nvSpPr>
          <p:spPr>
            <a:xfrm>
              <a:off x="5379989" y="450837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27A9AAB9-CA78-A31C-C794-DEE614B544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544031" y="4680468"/>
              <a:ext cx="637417" cy="574463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F683816-8C8A-55C3-6540-5F25C6FAFC79}"/>
              </a:ext>
            </a:extLst>
          </p:cNvPr>
          <p:cNvGrpSpPr/>
          <p:nvPr/>
        </p:nvGrpSpPr>
        <p:grpSpPr>
          <a:xfrm>
            <a:off x="6516697" y="3005581"/>
            <a:ext cx="643668" cy="643639"/>
            <a:chOff x="9775046" y="4508370"/>
            <a:chExt cx="965502" cy="965459"/>
          </a:xfrm>
        </p:grpSpPr>
        <p:sp>
          <p:nvSpPr>
            <p:cNvPr id="78" name="Freeform 50">
              <a:extLst>
                <a:ext uri="{FF2B5EF4-FFF2-40B4-BE49-F238E27FC236}">
                  <a16:creationId xmlns:a16="http://schemas.microsoft.com/office/drawing/2014/main" id="{F984C563-36B7-1175-F1E8-A7E8FA360186}"/>
                </a:ext>
              </a:extLst>
            </p:cNvPr>
            <p:cNvSpPr/>
            <p:nvPr/>
          </p:nvSpPr>
          <p:spPr>
            <a:xfrm>
              <a:off x="9775046" y="4508370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157A85-666B-B7A1-924C-6F0190BBA1A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911807" y="4691105"/>
              <a:ext cx="706886" cy="563826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7B4A5D7-1987-7C38-5A2B-F37CA9150C06}"/>
              </a:ext>
            </a:extLst>
          </p:cNvPr>
          <p:cNvGrpSpPr/>
          <p:nvPr/>
        </p:nvGrpSpPr>
        <p:grpSpPr>
          <a:xfrm>
            <a:off x="9513143" y="3009437"/>
            <a:ext cx="643668" cy="643639"/>
            <a:chOff x="14269715" y="4514154"/>
            <a:chExt cx="965502" cy="965459"/>
          </a:xfrm>
        </p:grpSpPr>
        <p:sp>
          <p:nvSpPr>
            <p:cNvPr id="79" name="Freeform 50">
              <a:extLst>
                <a:ext uri="{FF2B5EF4-FFF2-40B4-BE49-F238E27FC236}">
                  <a16:creationId xmlns:a16="http://schemas.microsoft.com/office/drawing/2014/main" id="{31344EEE-6F98-3EBB-3B89-C896565CCC23}"/>
                </a:ext>
              </a:extLst>
            </p:cNvPr>
            <p:cNvSpPr/>
            <p:nvPr/>
          </p:nvSpPr>
          <p:spPr>
            <a:xfrm>
              <a:off x="14269715" y="4514154"/>
              <a:ext cx="965502" cy="965459"/>
            </a:xfrm>
            <a:custGeom>
              <a:avLst/>
              <a:gdLst/>
              <a:ahLst/>
              <a:cxnLst/>
              <a:rect l="l" t="t" r="r" b="b"/>
              <a:pathLst>
                <a:path w="812800" h="812764">
                  <a:moveTo>
                    <a:pt x="406400" y="0"/>
                  </a:moveTo>
                  <a:cubicBezTo>
                    <a:pt x="181951" y="0"/>
                    <a:pt x="0" y="181943"/>
                    <a:pt x="0" y="406382"/>
                  </a:cubicBezTo>
                  <a:cubicBezTo>
                    <a:pt x="0" y="630820"/>
                    <a:pt x="181951" y="812764"/>
                    <a:pt x="406400" y="812764"/>
                  </a:cubicBezTo>
                  <a:cubicBezTo>
                    <a:pt x="630849" y="812764"/>
                    <a:pt x="812800" y="630820"/>
                    <a:pt x="812800" y="406382"/>
                  </a:cubicBezTo>
                  <a:cubicBezTo>
                    <a:pt x="812800" y="181943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chemeClr val="bg1"/>
            </a:solidFill>
            <a:effectLst>
              <a:outerShdw blurRad="254000" algn="ctr" rotWithShape="0">
                <a:srgbClr val="000000">
                  <a:alpha val="20000"/>
                </a:srgbClr>
              </a:outerShdw>
            </a:effectLst>
          </p:spPr>
          <p:txBody>
            <a:bodyPr/>
            <a:lstStyle/>
            <a:p>
              <a:endParaRPr lang="en-BR" sz="1200"/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FABB2E6-2580-1C30-E454-7548DA442F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382587" y="4733736"/>
              <a:ext cx="739757" cy="570670"/>
            </a:xfrm>
            <a:prstGeom prst="rect">
              <a:avLst/>
            </a:prstGeom>
          </p:spPr>
        </p:pic>
      </p:grpSp>
      <p:cxnSp>
        <p:nvCxnSpPr>
          <p:cNvPr id="12" name="Conector Reto 33">
            <a:extLst>
              <a:ext uri="{FF2B5EF4-FFF2-40B4-BE49-F238E27FC236}">
                <a16:creationId xmlns:a16="http://schemas.microsoft.com/office/drawing/2014/main" id="{83AA4C3C-1735-1336-40D0-935BC538BF5C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E08D124-47DE-B8A9-AC98-25A1B563580B}"/>
              </a:ext>
            </a:extLst>
          </p:cNvPr>
          <p:cNvGrpSpPr/>
          <p:nvPr/>
        </p:nvGrpSpPr>
        <p:grpSpPr>
          <a:xfrm>
            <a:off x="0" y="-57067"/>
            <a:ext cx="12192000" cy="2069951"/>
            <a:chOff x="0" y="-85600"/>
            <a:chExt cx="18288000" cy="3104926"/>
          </a:xfrm>
        </p:grpSpPr>
        <p:pic>
          <p:nvPicPr>
            <p:cNvPr id="14" name="Imagem 3">
              <a:extLst>
                <a:ext uri="{FF2B5EF4-FFF2-40B4-BE49-F238E27FC236}">
                  <a16:creationId xmlns:a16="http://schemas.microsoft.com/office/drawing/2014/main" id="{EF68BFA7-5591-35AC-9C5E-F5AAF85BB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9679" b="20138"/>
            <a:stretch/>
          </p:blipFill>
          <p:spPr>
            <a:xfrm>
              <a:off x="0" y="-85600"/>
              <a:ext cx="18288000" cy="3104926"/>
            </a:xfrm>
            <a:prstGeom prst="rect">
              <a:avLst/>
            </a:prstGeom>
          </p:spPr>
        </p:pic>
        <p:sp>
          <p:nvSpPr>
            <p:cNvPr id="15" name="CaixaDeTexto 5">
              <a:extLst>
                <a:ext uri="{FF2B5EF4-FFF2-40B4-BE49-F238E27FC236}">
                  <a16:creationId xmlns:a16="http://schemas.microsoft.com/office/drawing/2014/main" id="{21AC24A0-17FD-5F7C-7029-1EB81B333CBF}"/>
                </a:ext>
              </a:extLst>
            </p:cNvPr>
            <p:cNvSpPr txBox="1"/>
            <p:nvPr/>
          </p:nvSpPr>
          <p:spPr>
            <a:xfrm>
              <a:off x="2591586" y="668097"/>
              <a:ext cx="10921395" cy="17599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>
                <a:lnSpc>
                  <a:spcPts val="4395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ORIENTAÇÕES </a:t>
              </a:r>
            </a:p>
            <a:p>
              <a:pPr algn="just">
                <a:lnSpc>
                  <a:spcPts val="4395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DE SEGURANÇA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2B5C5DB-5337-FD99-9C49-22B753896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101513" y="813979"/>
              <a:ext cx="2533474" cy="647655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21703DC-AF7D-9C59-952E-83CBBEF086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46149" y="742221"/>
              <a:ext cx="1361375" cy="14820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359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E7EF5-3596-D4EB-D5A7-CABB2EBCB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56">
            <a:extLst>
              <a:ext uri="{FF2B5EF4-FFF2-40B4-BE49-F238E27FC236}">
                <a16:creationId xmlns:a16="http://schemas.microsoft.com/office/drawing/2014/main" id="{4ADB16FA-B20E-6BF8-A39D-C9E929051633}"/>
              </a:ext>
            </a:extLst>
          </p:cNvPr>
          <p:cNvSpPr/>
          <p:nvPr/>
        </p:nvSpPr>
        <p:spPr>
          <a:xfrm rot="5400000">
            <a:off x="2636513" y="-2729064"/>
            <a:ext cx="6917266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Picture 17" descr="A blue rectangles with a few squares&#10;&#10;Description automatically generated with medium confidence">
            <a:extLst>
              <a:ext uri="{FF2B5EF4-FFF2-40B4-BE49-F238E27FC236}">
                <a16:creationId xmlns:a16="http://schemas.microsoft.com/office/drawing/2014/main" id="{C6B042D3-A83B-D3DA-DEF1-CEAA0CCC60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4" b="1285"/>
          <a:stretch/>
        </p:blipFill>
        <p:spPr>
          <a:xfrm>
            <a:off x="-12437" y="-72992"/>
            <a:ext cx="12204437" cy="4149871"/>
          </a:xfrm>
          <a:prstGeom prst="rect">
            <a:avLst/>
          </a:prstGeom>
        </p:spPr>
      </p:pic>
      <p:grpSp>
        <p:nvGrpSpPr>
          <p:cNvPr id="35" name="Agrupar 34">
            <a:extLst>
              <a:ext uri="{FF2B5EF4-FFF2-40B4-BE49-F238E27FC236}">
                <a16:creationId xmlns:a16="http://schemas.microsoft.com/office/drawing/2014/main" id="{41853C38-E2CD-22A6-E542-91D0C90D0B04}"/>
              </a:ext>
            </a:extLst>
          </p:cNvPr>
          <p:cNvGrpSpPr/>
          <p:nvPr/>
        </p:nvGrpSpPr>
        <p:grpSpPr>
          <a:xfrm>
            <a:off x="1" y="381000"/>
            <a:ext cx="12191143" cy="1880058"/>
            <a:chOff x="1" y="571500"/>
            <a:chExt cx="18286715" cy="2820087"/>
          </a:xfrm>
        </p:grpSpPr>
        <p:sp>
          <p:nvSpPr>
            <p:cNvPr id="30" name="Título 1">
              <a:extLst>
                <a:ext uri="{FF2B5EF4-FFF2-40B4-BE49-F238E27FC236}">
                  <a16:creationId xmlns:a16="http://schemas.microsoft.com/office/drawing/2014/main" id="{D9B9DC72-231B-22D3-6DB7-9A36ABBBC4A2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770102"/>
              <a:ext cx="18286715" cy="6492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3963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BOAS PRÁTICAS NAS OFICINAS  </a:t>
              </a:r>
            </a:p>
            <a:p>
              <a:pPr algn="ctr">
                <a:lnSpc>
                  <a:spcPts val="3963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 LABORATÓRIOS</a:t>
              </a:r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3A62B131-BD7F-AF32-9C20-0F09BC12B65E}"/>
                </a:ext>
              </a:extLst>
            </p:cNvPr>
            <p:cNvSpPr txBox="1"/>
            <p:nvPr/>
          </p:nvSpPr>
          <p:spPr>
            <a:xfrm>
              <a:off x="2952363" y="2888757"/>
              <a:ext cx="13506837" cy="502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66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Por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motivos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segurança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preservar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sua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integridade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física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oficinas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permitido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utilizar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:</a:t>
              </a:r>
            </a:p>
          </p:txBody>
        </p:sp>
        <p:pic>
          <p:nvPicPr>
            <p:cNvPr id="34" name="Imagem 43">
              <a:extLst>
                <a:ext uri="{FF2B5EF4-FFF2-40B4-BE49-F238E27FC236}">
                  <a16:creationId xmlns:a16="http://schemas.microsoft.com/office/drawing/2014/main" id="{4D8549C8-6737-9538-DC0C-D610E885BB6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2800" y="571500"/>
              <a:ext cx="2785256" cy="712020"/>
            </a:xfrm>
            <a:prstGeom prst="rect">
              <a:avLst/>
            </a:prstGeom>
          </p:spPr>
        </p:pic>
      </p:grpSp>
      <p:cxnSp>
        <p:nvCxnSpPr>
          <p:cNvPr id="19" name="Conector Reto 33">
            <a:extLst>
              <a:ext uri="{FF2B5EF4-FFF2-40B4-BE49-F238E27FC236}">
                <a16:creationId xmlns:a16="http://schemas.microsoft.com/office/drawing/2014/main" id="{A8EF4FB4-B067-BB5E-9BB8-8E30B534B7AE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867ADD4-6A44-117C-753C-1EBAEBD9D6F8}"/>
              </a:ext>
            </a:extLst>
          </p:cNvPr>
          <p:cNvGrpSpPr/>
          <p:nvPr/>
        </p:nvGrpSpPr>
        <p:grpSpPr>
          <a:xfrm>
            <a:off x="456008" y="2685777"/>
            <a:ext cx="1779938" cy="3522384"/>
            <a:chOff x="684011" y="4028666"/>
            <a:chExt cx="2669907" cy="5283576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E1EA61A-4B44-4DBC-6426-7AD82AD915BA}"/>
                </a:ext>
              </a:extLst>
            </p:cNvPr>
            <p:cNvGrpSpPr/>
            <p:nvPr/>
          </p:nvGrpSpPr>
          <p:grpSpPr>
            <a:xfrm>
              <a:off x="684011" y="5194107"/>
              <a:ext cx="2669907" cy="4118135"/>
              <a:chOff x="684011" y="5194107"/>
              <a:chExt cx="2669907" cy="4118135"/>
            </a:xfrm>
          </p:grpSpPr>
          <p:sp>
            <p:nvSpPr>
              <p:cNvPr id="4" name="Rectangle: Rounded Corners 7">
                <a:extLst>
                  <a:ext uri="{FF2B5EF4-FFF2-40B4-BE49-F238E27FC236}">
                    <a16:creationId xmlns:a16="http://schemas.microsoft.com/office/drawing/2014/main" id="{593D1377-3303-A78B-2E54-BE7B4EE31200}"/>
                  </a:ext>
                </a:extLst>
              </p:cNvPr>
              <p:cNvSpPr/>
              <p:nvPr/>
            </p:nvSpPr>
            <p:spPr>
              <a:xfrm>
                <a:off x="684011" y="5194107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D8A63D35-9BA9-F982-E666-70A251455A2B}"/>
                  </a:ext>
                </a:extLst>
              </p:cNvPr>
              <p:cNvSpPr txBox="1"/>
              <p:nvPr/>
            </p:nvSpPr>
            <p:spPr>
              <a:xfrm>
                <a:off x="1019425" y="6584441"/>
                <a:ext cx="2057400" cy="1732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</a:p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prender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-se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máquinas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equipamentos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causando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acidentes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8D5374EA-EF60-D1A7-C7F6-A6D68064F4BF}"/>
                  </a:ext>
                </a:extLst>
              </p:cNvPr>
              <p:cNvSpPr/>
              <p:nvPr/>
            </p:nvSpPr>
            <p:spPr>
              <a:xfrm>
                <a:off x="1240536" y="6389137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Relógio</a:t>
                </a:r>
                <a:endParaRPr lang="en-BR" sz="933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976C9F1-BF54-2DFC-78DC-E6BC63B0CC43}"/>
                </a:ext>
              </a:extLst>
            </p:cNvPr>
            <p:cNvGrpSpPr/>
            <p:nvPr/>
          </p:nvGrpSpPr>
          <p:grpSpPr>
            <a:xfrm>
              <a:off x="1019425" y="4028666"/>
              <a:ext cx="2057400" cy="2057400"/>
              <a:chOff x="1019425" y="4028666"/>
              <a:chExt cx="2057400" cy="2057400"/>
            </a:xfrm>
          </p:grpSpPr>
          <p:sp>
            <p:nvSpPr>
              <p:cNvPr id="5" name="Oval 4">
                <a:extLst>
                  <a:ext uri="{FF2B5EF4-FFF2-40B4-BE49-F238E27FC236}">
                    <a16:creationId xmlns:a16="http://schemas.microsoft.com/office/drawing/2014/main" id="{600A9CD8-6993-40CE-33E8-7C4E6E60F2E5}"/>
                  </a:ext>
                </a:extLst>
              </p:cNvPr>
              <p:cNvSpPr/>
              <p:nvPr/>
            </p:nvSpPr>
            <p:spPr>
              <a:xfrm>
                <a:off x="1019425" y="4028666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73" name="Picture 72">
                <a:extLst>
                  <a:ext uri="{FF2B5EF4-FFF2-40B4-BE49-F238E27FC236}">
                    <a16:creationId xmlns:a16="http://schemas.microsoft.com/office/drawing/2014/main" id="{19C283E1-AD37-D833-9F4A-D305068805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6200000">
                <a:off x="1619199" y="4678070"/>
                <a:ext cx="1047069" cy="758591"/>
              </a:xfrm>
              <a:prstGeom prst="rect">
                <a:avLst/>
              </a:prstGeom>
            </p:spPr>
          </p:pic>
        </p:grp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7BCC2B8-A889-86B2-6BA0-C9437A6D4170}"/>
              </a:ext>
            </a:extLst>
          </p:cNvPr>
          <p:cNvGrpSpPr/>
          <p:nvPr/>
        </p:nvGrpSpPr>
        <p:grpSpPr>
          <a:xfrm>
            <a:off x="6156036" y="2700615"/>
            <a:ext cx="1779938" cy="3522384"/>
            <a:chOff x="9234053" y="4050923"/>
            <a:chExt cx="2669907" cy="5283576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A622306B-BCC9-2E7A-EFA8-14B8C6554B79}"/>
                </a:ext>
              </a:extLst>
            </p:cNvPr>
            <p:cNvGrpSpPr/>
            <p:nvPr/>
          </p:nvGrpSpPr>
          <p:grpSpPr>
            <a:xfrm>
              <a:off x="9234053" y="5216364"/>
              <a:ext cx="2669907" cy="4118135"/>
              <a:chOff x="9234053" y="5216364"/>
              <a:chExt cx="2669907" cy="4118135"/>
            </a:xfrm>
          </p:grpSpPr>
          <p:sp>
            <p:nvSpPr>
              <p:cNvPr id="51" name="Rectangle: Rounded Corners 7">
                <a:extLst>
                  <a:ext uri="{FF2B5EF4-FFF2-40B4-BE49-F238E27FC236}">
                    <a16:creationId xmlns:a16="http://schemas.microsoft.com/office/drawing/2014/main" id="{1316693A-7FAE-1A7D-FC3F-44FF39CF70A8}"/>
                  </a:ext>
                </a:extLst>
              </p:cNvPr>
              <p:cNvSpPr/>
              <p:nvPr/>
            </p:nvSpPr>
            <p:spPr>
              <a:xfrm>
                <a:off x="9234053" y="5216364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3" name="CaixaDeTexto 27">
                <a:extLst>
                  <a:ext uri="{FF2B5EF4-FFF2-40B4-BE49-F238E27FC236}">
                    <a16:creationId xmlns:a16="http://schemas.microsoft.com/office/drawing/2014/main" id="{29007584-0B25-2832-EFFA-E1A13AE2D4C7}"/>
                  </a:ext>
                </a:extLst>
              </p:cNvPr>
              <p:cNvSpPr txBox="1"/>
              <p:nvPr/>
            </p:nvSpPr>
            <p:spPr>
              <a:xfrm>
                <a:off x="9569467" y="6945542"/>
                <a:ext cx="2057400" cy="14056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ser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arrancado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acidentalmente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provocando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ferimentos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.</a:t>
                </a:r>
              </a:p>
            </p:txBody>
          </p:sp>
          <p:sp>
            <p:nvSpPr>
              <p:cNvPr id="12" name="Rounded Rectangle 11">
                <a:extLst>
                  <a:ext uri="{FF2B5EF4-FFF2-40B4-BE49-F238E27FC236}">
                    <a16:creationId xmlns:a16="http://schemas.microsoft.com/office/drawing/2014/main" id="{62910B58-82AA-2857-9628-DC64DC7AF367}"/>
                  </a:ext>
                </a:extLst>
              </p:cNvPr>
              <p:cNvSpPr/>
              <p:nvPr/>
            </p:nvSpPr>
            <p:spPr>
              <a:xfrm>
                <a:off x="9807786" y="6391213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Brinco</a:t>
                </a:r>
                <a:endParaRPr lang="en-BR" sz="9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1C6E2735-FD14-D60E-878C-4E10DD4EC4F4}"/>
                </a:ext>
              </a:extLst>
            </p:cNvPr>
            <p:cNvGrpSpPr/>
            <p:nvPr/>
          </p:nvGrpSpPr>
          <p:grpSpPr>
            <a:xfrm>
              <a:off x="9569467" y="4050923"/>
              <a:ext cx="2057400" cy="2057400"/>
              <a:chOff x="9569467" y="4050923"/>
              <a:chExt cx="2057400" cy="2057400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CA0CF85A-2DA5-9070-0AF3-B89463819EE2}"/>
                  </a:ext>
                </a:extLst>
              </p:cNvPr>
              <p:cNvSpPr/>
              <p:nvPr/>
            </p:nvSpPr>
            <p:spPr>
              <a:xfrm>
                <a:off x="9569467" y="4050923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D60963E6-0043-999A-C8B3-C79023DCF8C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57097" y="4557814"/>
                <a:ext cx="935307" cy="1036421"/>
              </a:xfrm>
              <a:prstGeom prst="rect">
                <a:avLst/>
              </a:prstGeom>
            </p:spPr>
          </p:pic>
        </p:grp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9399DE90-B3CA-17E3-47E4-614587B09E81}"/>
              </a:ext>
            </a:extLst>
          </p:cNvPr>
          <p:cNvGrpSpPr/>
          <p:nvPr/>
        </p:nvGrpSpPr>
        <p:grpSpPr>
          <a:xfrm>
            <a:off x="4256026" y="2700615"/>
            <a:ext cx="1779938" cy="3522384"/>
            <a:chOff x="6384039" y="4050923"/>
            <a:chExt cx="2669907" cy="528357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7E72B72-FB36-A5C9-34B1-E0018DBAEB13}"/>
                </a:ext>
              </a:extLst>
            </p:cNvPr>
            <p:cNvGrpSpPr/>
            <p:nvPr/>
          </p:nvGrpSpPr>
          <p:grpSpPr>
            <a:xfrm>
              <a:off x="6384039" y="5216364"/>
              <a:ext cx="2669907" cy="4118135"/>
              <a:chOff x="6384039" y="5216364"/>
              <a:chExt cx="2669907" cy="4118135"/>
            </a:xfrm>
          </p:grpSpPr>
          <p:sp>
            <p:nvSpPr>
              <p:cNvPr id="47" name="Rectangle: Rounded Corners 7">
                <a:extLst>
                  <a:ext uri="{FF2B5EF4-FFF2-40B4-BE49-F238E27FC236}">
                    <a16:creationId xmlns:a16="http://schemas.microsoft.com/office/drawing/2014/main" id="{6D6418AE-B3DC-43C0-2F8A-E54EB7C27827}"/>
                  </a:ext>
                </a:extLst>
              </p:cNvPr>
              <p:cNvSpPr/>
              <p:nvPr/>
            </p:nvSpPr>
            <p:spPr>
              <a:xfrm>
                <a:off x="6384039" y="5216364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9" name="CaixaDeTexto 27">
                <a:extLst>
                  <a:ext uri="{FF2B5EF4-FFF2-40B4-BE49-F238E27FC236}">
                    <a16:creationId xmlns:a16="http://schemas.microsoft.com/office/drawing/2014/main" id="{EBAB3A7C-FD61-F941-D5DF-48E697A663F9}"/>
                  </a:ext>
                </a:extLst>
              </p:cNvPr>
              <p:cNvSpPr txBox="1"/>
              <p:nvPr/>
            </p:nvSpPr>
            <p:spPr>
              <a:xfrm>
                <a:off x="6719453" y="6949706"/>
                <a:ext cx="2057400" cy="1732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ser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puxado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por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superfícies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ferramentas,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resultando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lesões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graves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nos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dedos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Garet"/>
                    <a:ea typeface="Garet"/>
                    <a:cs typeface="Garet"/>
                    <a:sym typeface="Garet"/>
                  </a:rPr>
                  <a:t>.</a:t>
                </a: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6B42471F-C398-9989-C903-A000DBDC2295}"/>
                  </a:ext>
                </a:extLst>
              </p:cNvPr>
              <p:cNvSpPr/>
              <p:nvPr/>
            </p:nvSpPr>
            <p:spPr>
              <a:xfrm>
                <a:off x="6969724" y="6400266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Anel</a:t>
                </a:r>
                <a:endParaRPr lang="en-BR" sz="933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977A8E7-E1E9-FCB1-39BC-8C4B3206C248}"/>
                </a:ext>
              </a:extLst>
            </p:cNvPr>
            <p:cNvGrpSpPr/>
            <p:nvPr/>
          </p:nvGrpSpPr>
          <p:grpSpPr>
            <a:xfrm>
              <a:off x="6719453" y="4050923"/>
              <a:ext cx="2057400" cy="2057400"/>
              <a:chOff x="6719453" y="4050923"/>
              <a:chExt cx="2057400" cy="2057400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794E4689-325D-D5AE-FA52-3E6F310E7A99}"/>
                  </a:ext>
                </a:extLst>
              </p:cNvPr>
              <p:cNvSpPr/>
              <p:nvPr/>
            </p:nvSpPr>
            <p:spPr>
              <a:xfrm>
                <a:off x="6719453" y="4050923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61C7F3E7-961A-A26A-40E6-1B8DF2D330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315200" y="4523409"/>
                <a:ext cx="847102" cy="1052709"/>
              </a:xfrm>
              <a:prstGeom prst="rect">
                <a:avLst/>
              </a:prstGeom>
            </p:spPr>
          </p:pic>
        </p:grp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2C75B3A-73B2-ED91-4D24-6AA90B3749DD}"/>
              </a:ext>
            </a:extLst>
          </p:cNvPr>
          <p:cNvGrpSpPr/>
          <p:nvPr/>
        </p:nvGrpSpPr>
        <p:grpSpPr>
          <a:xfrm>
            <a:off x="8056045" y="2692323"/>
            <a:ext cx="1779938" cy="3522384"/>
            <a:chOff x="12084067" y="4038485"/>
            <a:chExt cx="2669907" cy="5283576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B242D6D-F986-2BB8-4C1E-3E9A6B7F8504}"/>
                </a:ext>
              </a:extLst>
            </p:cNvPr>
            <p:cNvGrpSpPr/>
            <p:nvPr/>
          </p:nvGrpSpPr>
          <p:grpSpPr>
            <a:xfrm>
              <a:off x="12084067" y="5203926"/>
              <a:ext cx="2669907" cy="4118135"/>
              <a:chOff x="12084067" y="5203926"/>
              <a:chExt cx="2669907" cy="4118135"/>
            </a:xfrm>
          </p:grpSpPr>
          <p:sp>
            <p:nvSpPr>
              <p:cNvPr id="55" name="Rectangle: Rounded Corners 7">
                <a:extLst>
                  <a:ext uri="{FF2B5EF4-FFF2-40B4-BE49-F238E27FC236}">
                    <a16:creationId xmlns:a16="http://schemas.microsoft.com/office/drawing/2014/main" id="{EFB74311-7525-8993-7D94-E13B3ED9FA75}"/>
                  </a:ext>
                </a:extLst>
              </p:cNvPr>
              <p:cNvSpPr/>
              <p:nvPr/>
            </p:nvSpPr>
            <p:spPr>
              <a:xfrm>
                <a:off x="12084067" y="5203926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57" name="CaixaDeTexto 27">
                <a:extLst>
                  <a:ext uri="{FF2B5EF4-FFF2-40B4-BE49-F238E27FC236}">
                    <a16:creationId xmlns:a16="http://schemas.microsoft.com/office/drawing/2014/main" id="{F1E865AF-BE71-04ED-78BC-7E8C516C5FA9}"/>
                  </a:ext>
                </a:extLst>
              </p:cNvPr>
              <p:cNvSpPr txBox="1"/>
              <p:nvPr/>
            </p:nvSpPr>
            <p:spPr>
              <a:xfrm>
                <a:off x="12419481" y="6964587"/>
                <a:ext cx="2057400" cy="1732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Podem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enroscar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-se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máquinas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puxando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mão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o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braço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para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áreas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perigosas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18F2CEAD-066E-259C-2B5A-516F5E73C091}"/>
                  </a:ext>
                </a:extLst>
              </p:cNvPr>
              <p:cNvSpPr/>
              <p:nvPr/>
            </p:nvSpPr>
            <p:spPr>
              <a:xfrm>
                <a:off x="12628639" y="6400265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Pulseiras</a:t>
                </a:r>
                <a:endParaRPr lang="en-BR" sz="9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4FD1274E-D734-964E-9BAE-717523BC396B}"/>
                </a:ext>
              </a:extLst>
            </p:cNvPr>
            <p:cNvGrpSpPr/>
            <p:nvPr/>
          </p:nvGrpSpPr>
          <p:grpSpPr>
            <a:xfrm>
              <a:off x="12419481" y="4038485"/>
              <a:ext cx="2057400" cy="2057400"/>
              <a:chOff x="12419481" y="4038485"/>
              <a:chExt cx="2057400" cy="2057400"/>
            </a:xfrm>
          </p:grpSpPr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D6A7E2D0-2875-E838-27F9-5A22F999EF81}"/>
                  </a:ext>
                </a:extLst>
              </p:cNvPr>
              <p:cNvSpPr/>
              <p:nvPr/>
            </p:nvSpPr>
            <p:spPr>
              <a:xfrm>
                <a:off x="12419481" y="4038485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274F54BE-2A6B-CE8B-189A-EB0CBDC2DD2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2935023" y="4523409"/>
                <a:ext cx="1039874" cy="1117220"/>
              </a:xfrm>
              <a:prstGeom prst="rect">
                <a:avLst/>
              </a:prstGeom>
            </p:spPr>
          </p:pic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9912E3B-57C4-BBB8-C9E9-9B41C4B1E19D}"/>
              </a:ext>
            </a:extLst>
          </p:cNvPr>
          <p:cNvGrpSpPr/>
          <p:nvPr/>
        </p:nvGrpSpPr>
        <p:grpSpPr>
          <a:xfrm>
            <a:off x="9956054" y="2681913"/>
            <a:ext cx="1779938" cy="3522384"/>
            <a:chOff x="14934081" y="4022870"/>
            <a:chExt cx="2669907" cy="528357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6284A73B-BE80-2B74-E148-92F9DAF87224}"/>
                </a:ext>
              </a:extLst>
            </p:cNvPr>
            <p:cNvGrpSpPr/>
            <p:nvPr/>
          </p:nvGrpSpPr>
          <p:grpSpPr>
            <a:xfrm>
              <a:off x="14934081" y="5188311"/>
              <a:ext cx="2669907" cy="4118135"/>
              <a:chOff x="14934081" y="5188311"/>
              <a:chExt cx="2669907" cy="4118135"/>
            </a:xfrm>
          </p:grpSpPr>
          <p:sp>
            <p:nvSpPr>
              <p:cNvPr id="59" name="Rectangle: Rounded Corners 7">
                <a:extLst>
                  <a:ext uri="{FF2B5EF4-FFF2-40B4-BE49-F238E27FC236}">
                    <a16:creationId xmlns:a16="http://schemas.microsoft.com/office/drawing/2014/main" id="{E03214BF-818B-7E64-0C15-79CEB63C874F}"/>
                  </a:ext>
                </a:extLst>
              </p:cNvPr>
              <p:cNvSpPr/>
              <p:nvPr/>
            </p:nvSpPr>
            <p:spPr>
              <a:xfrm>
                <a:off x="14934081" y="5188311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61" name="CaixaDeTexto 27">
                <a:extLst>
                  <a:ext uri="{FF2B5EF4-FFF2-40B4-BE49-F238E27FC236}">
                    <a16:creationId xmlns:a16="http://schemas.microsoft.com/office/drawing/2014/main" id="{FBA3F1EF-01C7-4EC1-117A-60A8FD256009}"/>
                  </a:ext>
                </a:extLst>
              </p:cNvPr>
              <p:cNvSpPr txBox="1"/>
              <p:nvPr/>
            </p:nvSpPr>
            <p:spPr>
              <a:xfrm>
                <a:off x="15148914" y="6964587"/>
                <a:ext cx="2298561" cy="173268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ser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puxado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preso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superfícies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equipamentos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causando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ferimentos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graves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na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pele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ou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infecções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AB7150E5-A50D-3D7C-5C86-04E03D32254A}"/>
                  </a:ext>
                </a:extLst>
              </p:cNvPr>
              <p:cNvSpPr/>
              <p:nvPr/>
            </p:nvSpPr>
            <p:spPr>
              <a:xfrm>
                <a:off x="15478653" y="6395102"/>
                <a:ext cx="1580762" cy="406777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Piercing</a:t>
                </a:r>
                <a:endParaRPr lang="en-BR" sz="9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endParaRPr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2B427E66-9A4D-AEB1-3798-55F08BEF7693}"/>
                </a:ext>
              </a:extLst>
            </p:cNvPr>
            <p:cNvGrpSpPr/>
            <p:nvPr/>
          </p:nvGrpSpPr>
          <p:grpSpPr>
            <a:xfrm>
              <a:off x="15269495" y="4022870"/>
              <a:ext cx="2057400" cy="2057400"/>
              <a:chOff x="15269495" y="4022870"/>
              <a:chExt cx="2057400" cy="2057400"/>
            </a:xfrm>
          </p:grpSpPr>
          <p:sp>
            <p:nvSpPr>
              <p:cNvPr id="60" name="Oval 59">
                <a:extLst>
                  <a:ext uri="{FF2B5EF4-FFF2-40B4-BE49-F238E27FC236}">
                    <a16:creationId xmlns:a16="http://schemas.microsoft.com/office/drawing/2014/main" id="{297E36EE-406A-FC17-B0E5-CBCE36A0834E}"/>
                  </a:ext>
                </a:extLst>
              </p:cNvPr>
              <p:cNvSpPr/>
              <p:nvPr/>
            </p:nvSpPr>
            <p:spPr>
              <a:xfrm>
                <a:off x="15269495" y="4022870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59ECF748-A7BA-5DBE-D1C2-77654BB038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105484" y="4599756"/>
                <a:ext cx="658516" cy="1000944"/>
              </a:xfrm>
              <a:prstGeom prst="rect">
                <a:avLst/>
              </a:pr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EF9BA38-E7DA-DB0A-A395-99FDE95DAB80}"/>
              </a:ext>
            </a:extLst>
          </p:cNvPr>
          <p:cNvGrpSpPr/>
          <p:nvPr/>
        </p:nvGrpSpPr>
        <p:grpSpPr>
          <a:xfrm>
            <a:off x="2356017" y="2700615"/>
            <a:ext cx="1779938" cy="3522384"/>
            <a:chOff x="3534025" y="4050923"/>
            <a:chExt cx="2669907" cy="528357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1CF2F907-E973-8B60-FBC3-FF4C3E7DFA28}"/>
                </a:ext>
              </a:extLst>
            </p:cNvPr>
            <p:cNvGrpSpPr/>
            <p:nvPr/>
          </p:nvGrpSpPr>
          <p:grpSpPr>
            <a:xfrm>
              <a:off x="3534025" y="5216364"/>
              <a:ext cx="2669907" cy="4118135"/>
              <a:chOff x="3534025" y="5216364"/>
              <a:chExt cx="2669907" cy="4118135"/>
            </a:xfrm>
          </p:grpSpPr>
          <p:sp>
            <p:nvSpPr>
              <p:cNvPr id="42" name="Rectangle: Rounded Corners 7">
                <a:extLst>
                  <a:ext uri="{FF2B5EF4-FFF2-40B4-BE49-F238E27FC236}">
                    <a16:creationId xmlns:a16="http://schemas.microsoft.com/office/drawing/2014/main" id="{406A1766-17D6-F92F-778A-C2065D7AC79B}"/>
                  </a:ext>
                </a:extLst>
              </p:cNvPr>
              <p:cNvSpPr/>
              <p:nvPr/>
            </p:nvSpPr>
            <p:spPr>
              <a:xfrm>
                <a:off x="3534025" y="5216364"/>
                <a:ext cx="2669907" cy="4118135"/>
              </a:xfrm>
              <a:prstGeom prst="roundRect">
                <a:avLst>
                  <a:gd name="adj" fmla="val 6170"/>
                </a:avLst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45" name="CaixaDeTexto 27">
                <a:extLst>
                  <a:ext uri="{FF2B5EF4-FFF2-40B4-BE49-F238E27FC236}">
                    <a16:creationId xmlns:a16="http://schemas.microsoft.com/office/drawing/2014/main" id="{5D9833F4-AC11-6D18-76CC-4DF565974AA6}"/>
                  </a:ext>
                </a:extLst>
              </p:cNvPr>
              <p:cNvSpPr txBox="1"/>
              <p:nvPr/>
            </p:nvSpPr>
            <p:spPr>
              <a:xfrm>
                <a:off x="3869439" y="6323387"/>
                <a:ext cx="2057400" cy="23867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ts val="1680"/>
                  </a:lnSpc>
                </a:pPr>
                <a:endParaRPr lang="en-US" sz="933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endParaRPr>
              </a:p>
              <a:p>
                <a:pPr algn="ctr">
                  <a:lnSpc>
                    <a:spcPts val="1680"/>
                  </a:lnSpc>
                </a:pPr>
                <a:endParaRPr lang="en-US" sz="933" b="1" dirty="0">
                  <a:solidFill>
                    <a:srgbClr val="ED1B24"/>
                  </a:solidFill>
                  <a:latin typeface="Poppins" pitchFamily="2" charset="77"/>
                  <a:ea typeface="Garet"/>
                  <a:cs typeface="Poppins" pitchFamily="2" charset="77"/>
                  <a:sym typeface="Garet Bold"/>
                </a:endParaRPr>
              </a:p>
              <a:p>
                <a:pPr algn="ctr">
                  <a:lnSpc>
                    <a:spcPts val="1680"/>
                  </a:lnSpc>
                </a:pP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Pode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enroscar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-se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em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partes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móveis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máquinas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,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gerando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risco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 de </a:t>
                </a:r>
                <a:r>
                  <a:rPr lang="en-US" sz="933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estrangulamento</a:t>
                </a:r>
                <a:r>
                  <a:rPr lang="en-US" sz="933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Poppins" pitchFamily="2" charset="77"/>
                    <a:ea typeface="Garet"/>
                    <a:cs typeface="Poppins" pitchFamily="2" charset="77"/>
                    <a:sym typeface="Garet"/>
                  </a:rPr>
                  <a:t>.</a:t>
                </a:r>
              </a:p>
            </p:txBody>
          </p:sp>
          <p:sp>
            <p:nvSpPr>
              <p:cNvPr id="9" name="Rounded Rectangle 8">
                <a:extLst>
                  <a:ext uri="{FF2B5EF4-FFF2-40B4-BE49-F238E27FC236}">
                    <a16:creationId xmlns:a16="http://schemas.microsoft.com/office/drawing/2014/main" id="{CA667853-5ABD-9595-0ECD-04DF3BEF0A31}"/>
                  </a:ext>
                </a:extLst>
              </p:cNvPr>
              <p:cNvSpPr/>
              <p:nvPr/>
            </p:nvSpPr>
            <p:spPr>
              <a:xfrm>
                <a:off x="4052496" y="6323386"/>
                <a:ext cx="1702100" cy="515584"/>
              </a:xfrm>
              <a:prstGeom prst="roundRect">
                <a:avLst>
                  <a:gd name="adj" fmla="val 50000"/>
                </a:avLst>
              </a:prstGeom>
              <a:solidFill>
                <a:srgbClr val="ED1B24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Correntinha</a:t>
                </a:r>
                <a:r>
                  <a:rPr lang="en-US" sz="933" b="1" dirty="0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 no </a:t>
                </a:r>
                <a:r>
                  <a:rPr lang="en-US" sz="933" b="1" dirty="0" err="1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pescoço</a:t>
                </a:r>
                <a:r>
                  <a:rPr lang="en-US" sz="933" b="1" dirty="0">
                    <a:solidFill>
                      <a:schemeClr val="bg1"/>
                    </a:solidFill>
                    <a:latin typeface="Poppins" pitchFamily="2" charset="77"/>
                    <a:ea typeface="Garet Bold"/>
                    <a:cs typeface="Poppins" pitchFamily="2" charset="77"/>
                    <a:sym typeface="Garet Bold"/>
                  </a:rPr>
                  <a:t> </a:t>
                </a:r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A4FCF43-C6D1-10E3-A1B6-E96FB8BAE3AC}"/>
                </a:ext>
              </a:extLst>
            </p:cNvPr>
            <p:cNvGrpSpPr/>
            <p:nvPr/>
          </p:nvGrpSpPr>
          <p:grpSpPr>
            <a:xfrm>
              <a:off x="3869439" y="4050923"/>
              <a:ext cx="2057400" cy="2057400"/>
              <a:chOff x="3869439" y="4050923"/>
              <a:chExt cx="2057400" cy="2057400"/>
            </a:xfrm>
          </p:grpSpPr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09067FBE-12ED-0893-C5C7-D4C5B8CFF101}"/>
                  </a:ext>
                </a:extLst>
              </p:cNvPr>
              <p:cNvSpPr/>
              <p:nvPr/>
            </p:nvSpPr>
            <p:spPr>
              <a:xfrm>
                <a:off x="3869439" y="4050923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84667963-CF32-E5E4-5573-7234B48B24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66265" y="4717935"/>
                <a:ext cx="1066800" cy="8763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51541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8182F-4E08-42E0-4135-E29C08B1FE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56">
            <a:extLst>
              <a:ext uri="{FF2B5EF4-FFF2-40B4-BE49-F238E27FC236}">
                <a16:creationId xmlns:a16="http://schemas.microsoft.com/office/drawing/2014/main" id="{69243F01-9F60-4C60-3310-4DA6F1B999E9}"/>
              </a:ext>
            </a:extLst>
          </p:cNvPr>
          <p:cNvSpPr/>
          <p:nvPr/>
        </p:nvSpPr>
        <p:spPr>
          <a:xfrm rot="5400000">
            <a:off x="2636514" y="-2636938"/>
            <a:ext cx="6917266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C3C26B55-B820-D55A-E841-B64DEC6B20DA}"/>
              </a:ext>
            </a:extLst>
          </p:cNvPr>
          <p:cNvGrpSpPr/>
          <p:nvPr/>
        </p:nvGrpSpPr>
        <p:grpSpPr>
          <a:xfrm>
            <a:off x="-12437" y="-72992"/>
            <a:ext cx="12204437" cy="4149871"/>
            <a:chOff x="-18655" y="-109488"/>
            <a:chExt cx="18306655" cy="6224807"/>
          </a:xfrm>
        </p:grpSpPr>
        <p:pic>
          <p:nvPicPr>
            <p:cNvPr id="31" name="Picture 30" descr="A blue rectangles with a few squares&#10;&#10;Description automatically generated with medium confidence">
              <a:extLst>
                <a:ext uri="{FF2B5EF4-FFF2-40B4-BE49-F238E27FC236}">
                  <a16:creationId xmlns:a16="http://schemas.microsoft.com/office/drawing/2014/main" id="{CF3C73D0-113B-365C-ECCF-3F8B5684AC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604" b="1285"/>
            <a:stretch/>
          </p:blipFill>
          <p:spPr>
            <a:xfrm>
              <a:off x="-18655" y="-109488"/>
              <a:ext cx="18306655" cy="6224807"/>
            </a:xfrm>
            <a:prstGeom prst="rect">
              <a:avLst/>
            </a:prstGeom>
          </p:spPr>
        </p:pic>
        <p:sp>
          <p:nvSpPr>
            <p:cNvPr id="36" name="Título 1">
              <a:extLst>
                <a:ext uri="{FF2B5EF4-FFF2-40B4-BE49-F238E27FC236}">
                  <a16:creationId xmlns:a16="http://schemas.microsoft.com/office/drawing/2014/main" id="{14DD05A5-5762-1E55-3C34-8A04AB44BA68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770102"/>
              <a:ext cx="18286715" cy="6492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3963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BOAS PRÁTICAS NAS OFICINAS  </a:t>
              </a:r>
            </a:p>
            <a:p>
              <a:pPr algn="ctr">
                <a:lnSpc>
                  <a:spcPts val="3963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 LABORATÓRIOS</a:t>
              </a:r>
            </a:p>
          </p:txBody>
        </p:sp>
        <p:sp>
          <p:nvSpPr>
            <p:cNvPr id="37" name="TextBox 14">
              <a:extLst>
                <a:ext uri="{FF2B5EF4-FFF2-40B4-BE49-F238E27FC236}">
                  <a16:creationId xmlns:a16="http://schemas.microsoft.com/office/drawing/2014/main" id="{45F8AA6D-F893-3105-3085-2C1B75B12EFC}"/>
                </a:ext>
              </a:extLst>
            </p:cNvPr>
            <p:cNvSpPr txBox="1"/>
            <p:nvPr/>
          </p:nvSpPr>
          <p:spPr>
            <a:xfrm>
              <a:off x="2952362" y="2888757"/>
              <a:ext cx="13506838" cy="5028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66"/>
                </a:lnSpc>
              </a:pP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Por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motivos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segurança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preservar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sua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integridade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física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oficinas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permitido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utilizar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:</a:t>
              </a:r>
            </a:p>
          </p:txBody>
        </p:sp>
        <p:pic>
          <p:nvPicPr>
            <p:cNvPr id="38" name="Imagem 43">
              <a:extLst>
                <a:ext uri="{FF2B5EF4-FFF2-40B4-BE49-F238E27FC236}">
                  <a16:creationId xmlns:a16="http://schemas.microsoft.com/office/drawing/2014/main" id="{3F56F108-6F0D-0CBD-DFD2-45AD197BE3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2800" y="571500"/>
              <a:ext cx="2785256" cy="7120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E216479-0595-3EE9-F9AD-86CCCF2CE62F}"/>
              </a:ext>
            </a:extLst>
          </p:cNvPr>
          <p:cNvGrpSpPr/>
          <p:nvPr/>
        </p:nvGrpSpPr>
        <p:grpSpPr>
          <a:xfrm>
            <a:off x="1516484" y="2743200"/>
            <a:ext cx="2188367" cy="3581400"/>
            <a:chOff x="2274725" y="4114800"/>
            <a:chExt cx="3282551" cy="5372100"/>
          </a:xfrm>
        </p:grpSpPr>
        <p:sp>
          <p:nvSpPr>
            <p:cNvPr id="4" name="Rectangle: Rounded Corners 7">
              <a:extLst>
                <a:ext uri="{FF2B5EF4-FFF2-40B4-BE49-F238E27FC236}">
                  <a16:creationId xmlns:a16="http://schemas.microsoft.com/office/drawing/2014/main" id="{87EE277D-2B0D-D749-27AF-2847FAEEEF5D}"/>
                </a:ext>
              </a:extLst>
            </p:cNvPr>
            <p:cNvSpPr/>
            <p:nvPr/>
          </p:nvSpPr>
          <p:spPr>
            <a:xfrm>
              <a:off x="2274725" y="5280242"/>
              <a:ext cx="3282551" cy="4206658"/>
            </a:xfrm>
            <a:prstGeom prst="roundRect">
              <a:avLst>
                <a:gd name="adj" fmla="val 617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86A05C76-227F-B389-7C9F-20413FC37BDD}"/>
                </a:ext>
              </a:extLst>
            </p:cNvPr>
            <p:cNvSpPr txBox="1"/>
            <p:nvPr/>
          </p:nvSpPr>
          <p:spPr>
            <a:xfrm>
              <a:off x="2610139" y="6915620"/>
              <a:ext cx="2617736" cy="2059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Pode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ser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puxado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máquinas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ferramentas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movimento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levando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graves. Use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toucas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para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cobrir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cabelo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evidentando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assim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6357382F-5DFA-CC1C-B2E4-645BF699C563}"/>
                </a:ext>
              </a:extLst>
            </p:cNvPr>
            <p:cNvSpPr/>
            <p:nvPr/>
          </p:nvSpPr>
          <p:spPr>
            <a:xfrm>
              <a:off x="2887232" y="4114800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2ECB26D1-C1C3-C536-926F-BD1B9EAC0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12505" y="4585950"/>
              <a:ext cx="825500" cy="1104900"/>
            </a:xfrm>
            <a:prstGeom prst="rect">
              <a:avLst/>
            </a:prstGeom>
          </p:spPr>
        </p:pic>
        <p:sp>
          <p:nvSpPr>
            <p:cNvPr id="21" name="Rounded Rectangle 20">
              <a:extLst>
                <a:ext uri="{FF2B5EF4-FFF2-40B4-BE49-F238E27FC236}">
                  <a16:creationId xmlns:a16="http://schemas.microsoft.com/office/drawing/2014/main" id="{C9ACF312-E22B-2C1A-3317-CEF22DCB8B36}"/>
                </a:ext>
              </a:extLst>
            </p:cNvPr>
            <p:cNvSpPr/>
            <p:nvPr/>
          </p:nvSpPr>
          <p:spPr>
            <a:xfrm>
              <a:off x="3054292" y="6389137"/>
              <a:ext cx="1741926" cy="406777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Cabelo</a:t>
              </a:r>
              <a:r>
                <a:rPr lang="en-US" sz="93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solto</a:t>
              </a:r>
              <a:endParaRPr lang="en-BR" sz="9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5101247-99A1-F464-0255-1CD58CDA80CE}"/>
              </a:ext>
            </a:extLst>
          </p:cNvPr>
          <p:cNvGrpSpPr/>
          <p:nvPr/>
        </p:nvGrpSpPr>
        <p:grpSpPr>
          <a:xfrm>
            <a:off x="3841099" y="2743200"/>
            <a:ext cx="2188367" cy="3581400"/>
            <a:chOff x="5761648" y="4114800"/>
            <a:chExt cx="3282551" cy="5372100"/>
          </a:xfrm>
        </p:grpSpPr>
        <p:sp>
          <p:nvSpPr>
            <p:cNvPr id="6" name="Rectangle: Rounded Corners 7">
              <a:extLst>
                <a:ext uri="{FF2B5EF4-FFF2-40B4-BE49-F238E27FC236}">
                  <a16:creationId xmlns:a16="http://schemas.microsoft.com/office/drawing/2014/main" id="{545249B3-D77D-32E9-F541-183ADE539620}"/>
                </a:ext>
              </a:extLst>
            </p:cNvPr>
            <p:cNvSpPr/>
            <p:nvPr/>
          </p:nvSpPr>
          <p:spPr>
            <a:xfrm>
              <a:off x="5761648" y="5280242"/>
              <a:ext cx="3282551" cy="4206658"/>
            </a:xfrm>
            <a:prstGeom prst="roundRect">
              <a:avLst>
                <a:gd name="adj" fmla="val 617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CaixaDeTexto 27">
              <a:extLst>
                <a:ext uri="{FF2B5EF4-FFF2-40B4-BE49-F238E27FC236}">
                  <a16:creationId xmlns:a16="http://schemas.microsoft.com/office/drawing/2014/main" id="{CFD7E7BE-5F67-A75D-0B28-4167DCE284F5}"/>
                </a:ext>
              </a:extLst>
            </p:cNvPr>
            <p:cNvSpPr txBox="1"/>
            <p:nvPr/>
          </p:nvSpPr>
          <p:spPr>
            <a:xfrm>
              <a:off x="6095962" y="6914717"/>
              <a:ext cx="2617736" cy="17326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Distrai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atenção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pode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causar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falhas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concentração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resultando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no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ambiente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industrial.</a:t>
              </a:r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86309D8-C6BE-86F9-B37E-6D17803144A5}"/>
                </a:ext>
              </a:extLst>
            </p:cNvPr>
            <p:cNvGrpSpPr/>
            <p:nvPr/>
          </p:nvGrpSpPr>
          <p:grpSpPr>
            <a:xfrm>
              <a:off x="6374154" y="4114800"/>
              <a:ext cx="2057400" cy="2057400"/>
              <a:chOff x="6374154" y="4114800"/>
              <a:chExt cx="2057400" cy="2057400"/>
            </a:xfrm>
          </p:grpSpPr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2C352A88-C8D7-7793-CB83-23F9360FA017}"/>
                  </a:ext>
                </a:extLst>
              </p:cNvPr>
              <p:cNvSpPr/>
              <p:nvPr/>
            </p:nvSpPr>
            <p:spPr>
              <a:xfrm>
                <a:off x="6374154" y="4114800"/>
                <a:ext cx="2057400" cy="20574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127000" algn="ctr" rotWithShape="0">
                  <a:srgbClr val="000000">
                    <a:alpha val="2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BR"/>
              </a:p>
            </p:txBody>
          </p:sp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3245A7BA-25F3-CD18-F79C-0BD299B032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886286" y="4686300"/>
                <a:ext cx="1038514" cy="947417"/>
              </a:xfrm>
              <a:prstGeom prst="rect">
                <a:avLst/>
              </a:prstGeom>
            </p:spPr>
          </p:pic>
        </p:grpSp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C5E6F8DE-A82E-9613-590E-C1578A4E8CCD}"/>
                </a:ext>
              </a:extLst>
            </p:cNvPr>
            <p:cNvSpPr/>
            <p:nvPr/>
          </p:nvSpPr>
          <p:spPr>
            <a:xfrm>
              <a:off x="6706268" y="6389137"/>
              <a:ext cx="1393171" cy="406777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Celular</a:t>
              </a:r>
              <a:endParaRPr lang="en-BR" sz="9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AB72AF85-A1A6-B795-C0CE-4F5F659666FA}"/>
              </a:ext>
            </a:extLst>
          </p:cNvPr>
          <p:cNvGrpSpPr/>
          <p:nvPr/>
        </p:nvGrpSpPr>
        <p:grpSpPr>
          <a:xfrm>
            <a:off x="6163316" y="2760860"/>
            <a:ext cx="2188367" cy="3563741"/>
            <a:chOff x="9244973" y="4141289"/>
            <a:chExt cx="3282551" cy="5345611"/>
          </a:xfrm>
        </p:grpSpPr>
        <p:sp>
          <p:nvSpPr>
            <p:cNvPr id="9" name="Rectangle: Rounded Corners 7">
              <a:extLst>
                <a:ext uri="{FF2B5EF4-FFF2-40B4-BE49-F238E27FC236}">
                  <a16:creationId xmlns:a16="http://schemas.microsoft.com/office/drawing/2014/main" id="{A57FE475-30C2-26BA-BF8F-CA3A3E129340}"/>
                </a:ext>
              </a:extLst>
            </p:cNvPr>
            <p:cNvSpPr/>
            <p:nvPr/>
          </p:nvSpPr>
          <p:spPr>
            <a:xfrm>
              <a:off x="9244973" y="5306731"/>
              <a:ext cx="3282551" cy="4180169"/>
            </a:xfrm>
            <a:prstGeom prst="roundRect">
              <a:avLst>
                <a:gd name="adj" fmla="val 617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C291DFD-E180-50C4-8771-C0243021529E}"/>
                </a:ext>
              </a:extLst>
            </p:cNvPr>
            <p:cNvSpPr/>
            <p:nvPr/>
          </p:nvSpPr>
          <p:spPr>
            <a:xfrm>
              <a:off x="9857480" y="4141289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16" name="CaixaDeTexto 27">
              <a:extLst>
                <a:ext uri="{FF2B5EF4-FFF2-40B4-BE49-F238E27FC236}">
                  <a16:creationId xmlns:a16="http://schemas.microsoft.com/office/drawing/2014/main" id="{5B8FFA64-9B9F-2E05-5B77-F3645C4FDB08}"/>
                </a:ext>
              </a:extLst>
            </p:cNvPr>
            <p:cNvSpPr txBox="1"/>
            <p:nvPr/>
          </p:nvSpPr>
          <p:spPr>
            <a:xfrm>
              <a:off x="9575447" y="6915620"/>
              <a:ext cx="2617736" cy="20596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Comprometem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concentração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aumentam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risco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acidentes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pois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desvia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foco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das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tarefas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dos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cuidados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com a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segurança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</a:t>
              </a:r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8066B4A0-4466-147D-EC51-2C3AEB6F6D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467640" y="4597817"/>
              <a:ext cx="838935" cy="1209833"/>
            </a:xfrm>
            <a:prstGeom prst="rect">
              <a:avLst/>
            </a:prstGeom>
          </p:spPr>
        </p:pic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4E855D6F-D5F3-E295-895E-1213A0385BCB}"/>
                </a:ext>
              </a:extLst>
            </p:cNvPr>
            <p:cNvSpPr/>
            <p:nvPr/>
          </p:nvSpPr>
          <p:spPr>
            <a:xfrm>
              <a:off x="9482854" y="6389137"/>
              <a:ext cx="2802921" cy="406777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Brincadeiras</a:t>
              </a:r>
              <a:r>
                <a:rPr lang="en-US" sz="93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</a:t>
              </a:r>
              <a:r>
                <a:rPr lang="en-US" sz="933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distrações</a:t>
              </a:r>
              <a:endParaRPr lang="en-BR" sz="933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D587C0C7-9081-851F-3F49-F31436C7D253}"/>
              </a:ext>
            </a:extLst>
          </p:cNvPr>
          <p:cNvGrpSpPr/>
          <p:nvPr/>
        </p:nvGrpSpPr>
        <p:grpSpPr>
          <a:xfrm>
            <a:off x="8485442" y="2749518"/>
            <a:ext cx="2188367" cy="3575082"/>
            <a:chOff x="12728162" y="4124277"/>
            <a:chExt cx="3282551" cy="5362623"/>
          </a:xfrm>
        </p:grpSpPr>
        <p:sp>
          <p:nvSpPr>
            <p:cNvPr id="11" name="Rectangle: Rounded Corners 7">
              <a:extLst>
                <a:ext uri="{FF2B5EF4-FFF2-40B4-BE49-F238E27FC236}">
                  <a16:creationId xmlns:a16="http://schemas.microsoft.com/office/drawing/2014/main" id="{620DEDED-91EA-65AA-DDF2-096C14D24FC9}"/>
                </a:ext>
              </a:extLst>
            </p:cNvPr>
            <p:cNvSpPr/>
            <p:nvPr/>
          </p:nvSpPr>
          <p:spPr>
            <a:xfrm>
              <a:off x="12728162" y="5289719"/>
              <a:ext cx="3282551" cy="4197181"/>
            </a:xfrm>
            <a:prstGeom prst="roundRect">
              <a:avLst>
                <a:gd name="adj" fmla="val 6170"/>
              </a:avLst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22B8DBF5-5894-A167-43B9-AD22D22F46BD}"/>
                </a:ext>
              </a:extLst>
            </p:cNvPr>
            <p:cNvSpPr/>
            <p:nvPr/>
          </p:nvSpPr>
          <p:spPr>
            <a:xfrm>
              <a:off x="13340669" y="4124277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E8FF148E-CD9F-8055-EB4E-8F93C1AC4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918935" y="4686300"/>
              <a:ext cx="866553" cy="959398"/>
            </a:xfrm>
            <a:prstGeom prst="rect">
              <a:avLst/>
            </a:prstGeom>
          </p:spPr>
        </p:pic>
        <p:sp>
          <p:nvSpPr>
            <p:cNvPr id="32" name="CaixaDeTexto 27">
              <a:extLst>
                <a:ext uri="{FF2B5EF4-FFF2-40B4-BE49-F238E27FC236}">
                  <a16:creationId xmlns:a16="http://schemas.microsoft.com/office/drawing/2014/main" id="{972C26ED-94E9-9EB7-F504-1A759E274B45}"/>
                </a:ext>
              </a:extLst>
            </p:cNvPr>
            <p:cNvSpPr txBox="1"/>
            <p:nvPr/>
          </p:nvSpPr>
          <p:spPr>
            <a:xfrm>
              <a:off x="12958678" y="6915146"/>
              <a:ext cx="2821380" cy="14056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Podem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enroscar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-se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em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partes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móveis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de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máquinas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,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puxando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o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braço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e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causando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</a:t>
              </a:r>
              <a:r>
                <a:rPr lang="en-US" sz="933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lesões</a:t>
              </a:r>
              <a:r>
                <a:rPr lang="en-US" sz="933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Garet"/>
                  <a:ea typeface="Garet"/>
                  <a:cs typeface="Garet"/>
                  <a:sym typeface="Garet"/>
                </a:rPr>
                <a:t> graves.</a:t>
              </a:r>
            </a:p>
          </p:txBody>
        </p:sp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A590039B-B8DC-5E40-E218-BBAD76C3F294}"/>
                </a:ext>
              </a:extLst>
            </p:cNvPr>
            <p:cNvSpPr/>
            <p:nvPr/>
          </p:nvSpPr>
          <p:spPr>
            <a:xfrm>
              <a:off x="13323511" y="6389137"/>
              <a:ext cx="2057400" cy="406777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933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Mangas longas</a:t>
              </a:r>
              <a:endParaRPr lang="en-BR" sz="933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5" name="Conector Reto 33">
            <a:extLst>
              <a:ext uri="{FF2B5EF4-FFF2-40B4-BE49-F238E27FC236}">
                <a16:creationId xmlns:a16="http://schemas.microsoft.com/office/drawing/2014/main" id="{3702B92A-06BC-C330-D122-76C3B0D0FDA1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2108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E9CEBA-DC74-E576-37CA-8587271A34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56">
            <a:extLst>
              <a:ext uri="{FF2B5EF4-FFF2-40B4-BE49-F238E27FC236}">
                <a16:creationId xmlns:a16="http://schemas.microsoft.com/office/drawing/2014/main" id="{F2E259A5-646C-7233-1509-E505A8950356}"/>
              </a:ext>
            </a:extLst>
          </p:cNvPr>
          <p:cNvSpPr/>
          <p:nvPr/>
        </p:nvSpPr>
        <p:spPr>
          <a:xfrm rot="5400000">
            <a:off x="2636514" y="-2636938"/>
            <a:ext cx="6917266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1" name="Picture 20" descr="A blue rectangles with a few squares&#10;&#10;Description automatically generated with medium confidence">
            <a:extLst>
              <a:ext uri="{FF2B5EF4-FFF2-40B4-BE49-F238E27FC236}">
                <a16:creationId xmlns:a16="http://schemas.microsoft.com/office/drawing/2014/main" id="{09BE36C0-0A1A-1CEF-4930-CDFF640D0B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4" b="11323"/>
          <a:stretch/>
        </p:blipFill>
        <p:spPr>
          <a:xfrm>
            <a:off x="-12437" y="-72992"/>
            <a:ext cx="12204437" cy="3727905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101A0DB0-E043-9C3C-6527-D3A851EA2EF9}"/>
              </a:ext>
            </a:extLst>
          </p:cNvPr>
          <p:cNvGrpSpPr/>
          <p:nvPr/>
        </p:nvGrpSpPr>
        <p:grpSpPr>
          <a:xfrm>
            <a:off x="1" y="381000"/>
            <a:ext cx="12191143" cy="2629297"/>
            <a:chOff x="1" y="571500"/>
            <a:chExt cx="18286715" cy="3943946"/>
          </a:xfrm>
        </p:grpSpPr>
        <p:sp>
          <p:nvSpPr>
            <p:cNvPr id="30" name="Título 1">
              <a:extLst>
                <a:ext uri="{FF2B5EF4-FFF2-40B4-BE49-F238E27FC236}">
                  <a16:creationId xmlns:a16="http://schemas.microsoft.com/office/drawing/2014/main" id="{734934C6-E742-92DA-FF25-CD6358459B26}"/>
                </a:ext>
              </a:extLst>
            </p:cNvPr>
            <p:cNvSpPr txBox="1">
              <a:spLocks/>
            </p:cNvSpPr>
            <p:nvPr/>
          </p:nvSpPr>
          <p:spPr>
            <a:xfrm>
              <a:off x="1" y="1492712"/>
              <a:ext cx="18286715" cy="649241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4241"/>
                </a:lnSpc>
              </a:pPr>
              <a:r>
                <a:rPr lang="en-US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SITUAÇÕES DE EMERGÊNCIA</a:t>
              </a:r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72B84423-83CA-F40F-6BD2-5919CB14C810}"/>
                </a:ext>
              </a:extLst>
            </p:cNvPr>
            <p:cNvSpPr txBox="1"/>
            <p:nvPr/>
          </p:nvSpPr>
          <p:spPr>
            <a:xfrm>
              <a:off x="2952363" y="2396789"/>
              <a:ext cx="12380712" cy="211865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66"/>
                </a:lnSpc>
              </a:pPr>
              <a:r>
                <a:rPr lang="en-US" sz="1400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EQUIPE DE ABANDONO DE ÁREA</a:t>
              </a:r>
            </a:p>
            <a:p>
              <a:pPr algn="ctr">
                <a:lnSpc>
                  <a:spcPts val="2066"/>
                </a:lnSpc>
              </a:pP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equipe que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terá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missão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promover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abandono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edificação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por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todas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as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pessoas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(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funcionários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alunos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prestadores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serviços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visitantes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) que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não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estejam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envolvidos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no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combate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controle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emergência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conduzindoa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-as, de forma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organizada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sem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correrias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até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ponto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de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encontro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mais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próximo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00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indicado</a:t>
              </a:r>
              <a:r>
                <a:rPr lang="en-US" sz="1400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no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PECI da </a:t>
              </a:r>
              <a:r>
                <a:rPr lang="en-US" sz="1400" b="1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Unidade</a:t>
              </a:r>
              <a:r>
                <a:rPr lang="en-US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.</a:t>
              </a:r>
            </a:p>
          </p:txBody>
        </p:sp>
        <p:pic>
          <p:nvPicPr>
            <p:cNvPr id="34" name="Imagem 43">
              <a:extLst>
                <a:ext uri="{FF2B5EF4-FFF2-40B4-BE49-F238E27FC236}">
                  <a16:creationId xmlns:a16="http://schemas.microsoft.com/office/drawing/2014/main" id="{64D746CF-E306-CDEB-F13B-F5E8C623B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2800" y="571500"/>
              <a:ext cx="2785256" cy="712020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38C10C-39B1-F3F9-15A5-7F282B57E6F5}"/>
              </a:ext>
            </a:extLst>
          </p:cNvPr>
          <p:cNvGrpSpPr/>
          <p:nvPr/>
        </p:nvGrpSpPr>
        <p:grpSpPr>
          <a:xfrm>
            <a:off x="6185432" y="4407743"/>
            <a:ext cx="2036629" cy="2053182"/>
            <a:chOff x="9278148" y="6611612"/>
            <a:chExt cx="3054943" cy="3079773"/>
          </a:xfrm>
        </p:grpSpPr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5502D722-A027-73AF-234C-A4E7FB589833}"/>
                </a:ext>
              </a:extLst>
            </p:cNvPr>
            <p:cNvSpPr/>
            <p:nvPr/>
          </p:nvSpPr>
          <p:spPr>
            <a:xfrm>
              <a:off x="9776920" y="6611612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BFC0D97-D267-A683-9E29-9619CB58A225}"/>
                </a:ext>
              </a:extLst>
            </p:cNvPr>
            <p:cNvSpPr txBox="1"/>
            <p:nvPr/>
          </p:nvSpPr>
          <p:spPr>
            <a:xfrm>
              <a:off x="9278148" y="8928002"/>
              <a:ext cx="3054943" cy="76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SAÍDA 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DE EMERGÊNCIA</a:t>
              </a: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C020AFF3-42C4-B5F7-8D30-609E6156B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073139" y="7278994"/>
              <a:ext cx="1464960" cy="722635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5EDCC03-B3E3-7300-ABD7-C2B012038777}"/>
              </a:ext>
            </a:extLst>
          </p:cNvPr>
          <p:cNvGrpSpPr/>
          <p:nvPr/>
        </p:nvGrpSpPr>
        <p:grpSpPr>
          <a:xfrm>
            <a:off x="8439745" y="4417589"/>
            <a:ext cx="2036629" cy="2043334"/>
            <a:chOff x="12659617" y="6626385"/>
            <a:chExt cx="3054943" cy="3065001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C0F7FAC-9CA3-D7D3-7582-9F76D3DAF55E}"/>
                </a:ext>
              </a:extLst>
            </p:cNvPr>
            <p:cNvSpPr/>
            <p:nvPr/>
          </p:nvSpPr>
          <p:spPr>
            <a:xfrm>
              <a:off x="13155822" y="6626385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B1548B78-EDED-7295-1884-D246C7924D77}"/>
                </a:ext>
              </a:extLst>
            </p:cNvPr>
            <p:cNvSpPr txBox="1"/>
            <p:nvPr/>
          </p:nvSpPr>
          <p:spPr>
            <a:xfrm>
              <a:off x="12659617" y="8928003"/>
              <a:ext cx="3054943" cy="76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PONTO 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DE ENCONTRO</a:t>
              </a:r>
            </a:p>
          </p:txBody>
        </p:sp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F13A91ED-7C83-7FCC-3885-7CFA5FA0645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3839562" y="7117989"/>
              <a:ext cx="714638" cy="1088972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56D22E5B-6EE1-8B49-6F06-03385BEDA468}"/>
              </a:ext>
            </a:extLst>
          </p:cNvPr>
          <p:cNvGrpSpPr/>
          <p:nvPr/>
        </p:nvGrpSpPr>
        <p:grpSpPr>
          <a:xfrm>
            <a:off x="3968230" y="4417589"/>
            <a:ext cx="2036629" cy="1825324"/>
            <a:chOff x="5952344" y="6626385"/>
            <a:chExt cx="3054943" cy="2737987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77A7ACF-4C27-04FC-5DCB-3373011ACF5A}"/>
                </a:ext>
              </a:extLst>
            </p:cNvPr>
            <p:cNvSpPr/>
            <p:nvPr/>
          </p:nvSpPr>
          <p:spPr>
            <a:xfrm>
              <a:off x="6451116" y="6626385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457D5D8E-AD7F-96F8-4924-48FEF27DB9F8}"/>
                </a:ext>
              </a:extLst>
            </p:cNvPr>
            <p:cNvSpPr txBox="1"/>
            <p:nvPr/>
          </p:nvSpPr>
          <p:spPr>
            <a:xfrm>
              <a:off x="5952344" y="8928002"/>
              <a:ext cx="3054943" cy="43637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HIDRANTE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DF57A4F2-57F9-12F0-947E-78FFDA5783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934200" y="7063961"/>
              <a:ext cx="1230653" cy="1322952"/>
            </a:xfrm>
            <a:prstGeom prst="rect">
              <a:avLst/>
            </a:prstGeom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369AB27-E0D7-6F80-EBE0-41449A0E2A9D}"/>
              </a:ext>
            </a:extLst>
          </p:cNvPr>
          <p:cNvGrpSpPr/>
          <p:nvPr/>
        </p:nvGrpSpPr>
        <p:grpSpPr>
          <a:xfrm>
            <a:off x="1715628" y="4407743"/>
            <a:ext cx="2036629" cy="2053182"/>
            <a:chOff x="2573442" y="6611612"/>
            <a:chExt cx="3054943" cy="307977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437D35AC-9C18-2FF7-7B41-E35247FEC892}"/>
                </a:ext>
              </a:extLst>
            </p:cNvPr>
            <p:cNvSpPr/>
            <p:nvPr/>
          </p:nvSpPr>
          <p:spPr>
            <a:xfrm>
              <a:off x="3072214" y="6611612"/>
              <a:ext cx="2057400" cy="20574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127000" algn="ctr" rotWithShape="0">
                <a:srgbClr val="000000">
                  <a:alpha val="2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C07E5B6-B9BA-D4C1-7F77-906F49D8EA06}"/>
                </a:ext>
              </a:extLst>
            </p:cNvPr>
            <p:cNvSpPr txBox="1"/>
            <p:nvPr/>
          </p:nvSpPr>
          <p:spPr>
            <a:xfrm>
              <a:off x="2573442" y="8928002"/>
              <a:ext cx="3054943" cy="76338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EXTINTOR</a:t>
              </a:r>
            </a:p>
            <a:p>
              <a:pPr algn="ctr">
                <a:lnSpc>
                  <a:spcPts val="1680"/>
                </a:lnSpc>
              </a:pPr>
              <a:r>
                <a:rPr lang="en-US" sz="12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INCÊNDIO</a:t>
              </a:r>
            </a:p>
          </p:txBody>
        </p:sp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1A9F0AD2-55DE-1218-8318-3EA7DF9DE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3810000" y="7063961"/>
              <a:ext cx="685800" cy="1191126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78E08E6-D9C4-EEC4-D24C-669FE166AAD0}"/>
              </a:ext>
            </a:extLst>
          </p:cNvPr>
          <p:cNvGrpSpPr/>
          <p:nvPr/>
        </p:nvGrpSpPr>
        <p:grpSpPr>
          <a:xfrm>
            <a:off x="3783745" y="3424335"/>
            <a:ext cx="4622800" cy="481756"/>
            <a:chOff x="5675618" y="5136503"/>
            <a:chExt cx="6934200" cy="722634"/>
          </a:xfrm>
        </p:grpSpPr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8A95A86F-F063-6CED-BC8E-0BE9AC297B1F}"/>
                </a:ext>
              </a:extLst>
            </p:cNvPr>
            <p:cNvSpPr/>
            <p:nvPr/>
          </p:nvSpPr>
          <p:spPr>
            <a:xfrm>
              <a:off x="5790365" y="5136503"/>
              <a:ext cx="6704706" cy="722634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sz="1200"/>
            </a:p>
          </p:txBody>
        </p:sp>
        <p:sp>
          <p:nvSpPr>
            <p:cNvPr id="2" name="TextBox 37">
              <a:extLst>
                <a:ext uri="{FF2B5EF4-FFF2-40B4-BE49-F238E27FC236}">
                  <a16:creationId xmlns:a16="http://schemas.microsoft.com/office/drawing/2014/main" id="{B78EC6DC-A8A0-934B-5E42-E09C5A781FF1}"/>
                </a:ext>
              </a:extLst>
            </p:cNvPr>
            <p:cNvSpPr txBox="1"/>
            <p:nvPr/>
          </p:nvSpPr>
          <p:spPr>
            <a:xfrm>
              <a:off x="5675618" y="5332382"/>
              <a:ext cx="6934200" cy="3654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66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ITENS DE EMERGÊNCIA EM SUA ESCOLA</a:t>
              </a:r>
            </a:p>
          </p:txBody>
        </p:sp>
      </p:grpSp>
      <p:cxnSp>
        <p:nvCxnSpPr>
          <p:cNvPr id="23" name="Conector Reto 33">
            <a:extLst>
              <a:ext uri="{FF2B5EF4-FFF2-40B4-BE49-F238E27FC236}">
                <a16:creationId xmlns:a16="http://schemas.microsoft.com/office/drawing/2014/main" id="{4DD4494A-36A7-0F89-83C2-277014C5E6E9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19473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4" repeatCount="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A561D6-D172-B0B5-FB79-08A1A622E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56">
            <a:extLst>
              <a:ext uri="{FF2B5EF4-FFF2-40B4-BE49-F238E27FC236}">
                <a16:creationId xmlns:a16="http://schemas.microsoft.com/office/drawing/2014/main" id="{673EBE81-43F3-632D-79A2-09210205C34F}"/>
              </a:ext>
            </a:extLst>
          </p:cNvPr>
          <p:cNvSpPr/>
          <p:nvPr/>
        </p:nvSpPr>
        <p:spPr>
          <a:xfrm rot="5400000">
            <a:off x="2636514" y="-2636938"/>
            <a:ext cx="6917266" cy="12191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21" name="Picture 20" descr="A blue rectangles with a few squares&#10;&#10;Description automatically generated with medium confidence">
            <a:extLst>
              <a:ext uri="{FF2B5EF4-FFF2-40B4-BE49-F238E27FC236}">
                <a16:creationId xmlns:a16="http://schemas.microsoft.com/office/drawing/2014/main" id="{0DB85FEE-4935-C3E4-24CC-A618BC97A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604" b="11323"/>
          <a:stretch/>
        </p:blipFill>
        <p:spPr>
          <a:xfrm>
            <a:off x="-28707" y="-84225"/>
            <a:ext cx="12204437" cy="3727905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769F7DF4-BEAB-64FF-4826-D3D59AE11B4C}"/>
              </a:ext>
            </a:extLst>
          </p:cNvPr>
          <p:cNvGrpSpPr/>
          <p:nvPr/>
        </p:nvGrpSpPr>
        <p:grpSpPr>
          <a:xfrm>
            <a:off x="1" y="381000"/>
            <a:ext cx="11712037" cy="2359993"/>
            <a:chOff x="1" y="571500"/>
            <a:chExt cx="17568055" cy="3539989"/>
          </a:xfrm>
        </p:grpSpPr>
        <p:sp>
          <p:nvSpPr>
            <p:cNvPr id="30" name="Título 1">
              <a:extLst>
                <a:ext uri="{FF2B5EF4-FFF2-40B4-BE49-F238E27FC236}">
                  <a16:creationId xmlns:a16="http://schemas.microsoft.com/office/drawing/2014/main" id="{D4791352-C19E-4B68-2817-459037105838}"/>
                </a:ext>
              </a:extLst>
            </p:cNvPr>
            <p:cNvSpPr txBox="1">
              <a:spLocks/>
            </p:cNvSpPr>
            <p:nvPr/>
          </p:nvSpPr>
          <p:spPr>
            <a:xfrm>
              <a:off x="1" y="755136"/>
              <a:ext cx="16763999" cy="1386818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>
                <a:lnSpc>
                  <a:spcPts val="4241"/>
                </a:lnSpc>
              </a:pPr>
              <a:r>
                <a:rPr lang="pt-BR" sz="32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Art. 41 do Decreto-lei Nº 3.688 | Lei das Contravenções Penais</a:t>
              </a:r>
              <a:endParaRPr lang="en-US" sz="3200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3FA4B043-EC1A-8C15-2304-6B86645BC1F3}"/>
                </a:ext>
              </a:extLst>
            </p:cNvPr>
            <p:cNvSpPr txBox="1"/>
            <p:nvPr/>
          </p:nvSpPr>
          <p:spPr>
            <a:xfrm>
              <a:off x="2952362" y="2396789"/>
              <a:ext cx="12380713" cy="17147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2066"/>
                </a:lnSpc>
              </a:pPr>
              <a:r>
                <a:rPr lang="pt-BR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Art. 41. Provocar alarma, anunciando desastre ou perigo inexistente, ou praticar qualquer ato capaz de produzir pânico ou tumulto:</a:t>
              </a:r>
            </a:p>
            <a:p>
              <a:pPr algn="ctr">
                <a:lnSpc>
                  <a:spcPts val="2066"/>
                </a:lnSpc>
              </a:pPr>
              <a:endParaRPr lang="pt-BR" sz="1400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  <a:p>
              <a:pPr algn="ctr">
                <a:lnSpc>
                  <a:spcPts val="2066"/>
                </a:lnSpc>
              </a:pPr>
              <a:r>
                <a:rPr lang="pt-BR" sz="14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Pena – prisão simples, de quinze dias a seis meses, ou multa</a:t>
              </a:r>
              <a:endParaRPr lang="en-US" sz="1400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</p:txBody>
        </p:sp>
        <p:pic>
          <p:nvPicPr>
            <p:cNvPr id="34" name="Imagem 43">
              <a:extLst>
                <a:ext uri="{FF2B5EF4-FFF2-40B4-BE49-F238E27FC236}">
                  <a16:creationId xmlns:a16="http://schemas.microsoft.com/office/drawing/2014/main" id="{6BFC84F3-1731-A5A1-1CD5-7F662A4FD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82800" y="571500"/>
              <a:ext cx="2785256" cy="712020"/>
            </a:xfrm>
            <a:prstGeom prst="rect">
              <a:avLst/>
            </a:prstGeom>
          </p:spPr>
        </p:pic>
      </p:grpSp>
      <p:cxnSp>
        <p:nvCxnSpPr>
          <p:cNvPr id="23" name="Conector Reto 33">
            <a:extLst>
              <a:ext uri="{FF2B5EF4-FFF2-40B4-BE49-F238E27FC236}">
                <a16:creationId xmlns:a16="http://schemas.microsoft.com/office/drawing/2014/main" id="{FE60A005-E979-0653-4253-77FDD0E7DEF0}"/>
              </a:ext>
            </a:extLst>
          </p:cNvPr>
          <p:cNvCxnSpPr>
            <a:cxnSpLocks/>
          </p:cNvCxnSpPr>
          <p:nvPr/>
        </p:nvCxnSpPr>
        <p:spPr>
          <a:xfrm>
            <a:off x="0" y="6847511"/>
            <a:ext cx="12192000" cy="0"/>
          </a:xfrm>
          <a:prstGeom prst="line">
            <a:avLst/>
          </a:prstGeom>
          <a:ln w="38100">
            <a:solidFill>
              <a:srgbClr val="ED1C2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tângulo 16">
            <a:extLst>
              <a:ext uri="{FF2B5EF4-FFF2-40B4-BE49-F238E27FC236}">
                <a16:creationId xmlns:a16="http://schemas.microsoft.com/office/drawing/2014/main" id="{8705327F-73B2-91D1-1B9F-8C42D630B8DC}"/>
              </a:ext>
            </a:extLst>
          </p:cNvPr>
          <p:cNvSpPr/>
          <p:nvPr/>
        </p:nvSpPr>
        <p:spPr>
          <a:xfrm>
            <a:off x="-28707" y="3654914"/>
            <a:ext cx="12191146" cy="3192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200"/>
          </a:p>
        </p:txBody>
      </p:sp>
      <p:grpSp>
        <p:nvGrpSpPr>
          <p:cNvPr id="20" name="Group 9">
            <a:extLst>
              <a:ext uri="{FF2B5EF4-FFF2-40B4-BE49-F238E27FC236}">
                <a16:creationId xmlns:a16="http://schemas.microsoft.com/office/drawing/2014/main" id="{EE023C00-7227-AB4E-1FD6-5E3C004FC8CB}"/>
              </a:ext>
            </a:extLst>
          </p:cNvPr>
          <p:cNvGrpSpPr/>
          <p:nvPr/>
        </p:nvGrpSpPr>
        <p:grpSpPr>
          <a:xfrm>
            <a:off x="3657600" y="3408419"/>
            <a:ext cx="4622800" cy="481756"/>
            <a:chOff x="5675618" y="5136503"/>
            <a:chExt cx="6934200" cy="722634"/>
          </a:xfrm>
        </p:grpSpPr>
        <p:sp>
          <p:nvSpPr>
            <p:cNvPr id="24" name="Rounded Rectangle 3">
              <a:extLst>
                <a:ext uri="{FF2B5EF4-FFF2-40B4-BE49-F238E27FC236}">
                  <a16:creationId xmlns:a16="http://schemas.microsoft.com/office/drawing/2014/main" id="{ED32DF3A-339F-7978-EBBC-22538D59D6E6}"/>
                </a:ext>
              </a:extLst>
            </p:cNvPr>
            <p:cNvSpPr/>
            <p:nvPr/>
          </p:nvSpPr>
          <p:spPr>
            <a:xfrm>
              <a:off x="5790365" y="5136503"/>
              <a:ext cx="6704706" cy="722634"/>
            </a:xfrm>
            <a:prstGeom prst="roundRect">
              <a:avLst>
                <a:gd name="adj" fmla="val 50000"/>
              </a:avLst>
            </a:prstGeom>
            <a:solidFill>
              <a:srgbClr val="ED1B2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BR" sz="1200"/>
            </a:p>
          </p:txBody>
        </p:sp>
        <p:sp>
          <p:nvSpPr>
            <p:cNvPr id="25" name="TextBox 37">
              <a:extLst>
                <a:ext uri="{FF2B5EF4-FFF2-40B4-BE49-F238E27FC236}">
                  <a16:creationId xmlns:a16="http://schemas.microsoft.com/office/drawing/2014/main" id="{4CA7B5D2-ACD2-B57B-98B5-E3D479133BC4}"/>
                </a:ext>
              </a:extLst>
            </p:cNvPr>
            <p:cNvSpPr txBox="1"/>
            <p:nvPr/>
          </p:nvSpPr>
          <p:spPr>
            <a:xfrm>
              <a:off x="5675618" y="5332382"/>
              <a:ext cx="6934200" cy="36548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866"/>
                </a:lnSpc>
              </a:pPr>
              <a:r>
                <a:rPr lang="en-US" sz="1600" b="1" dirty="0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ITENS DE EMERGÊNCIA EM SUA ESCOLA</a:t>
              </a:r>
            </a:p>
          </p:txBody>
        </p:sp>
      </p:grpSp>
      <p:pic>
        <p:nvPicPr>
          <p:cNvPr id="26" name="Imagem 25" descr="Ícone&#10;&#10;Descrição gerada automaticamente">
            <a:extLst>
              <a:ext uri="{FF2B5EF4-FFF2-40B4-BE49-F238E27FC236}">
                <a16:creationId xmlns:a16="http://schemas.microsoft.com/office/drawing/2014/main" id="{7C78719C-86E8-B668-44D6-D248FE1F6B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4363575"/>
            <a:ext cx="2015840" cy="2015840"/>
          </a:xfrm>
          <a:prstGeom prst="rect">
            <a:avLst/>
          </a:prstGeom>
        </p:spPr>
      </p:pic>
      <p:pic>
        <p:nvPicPr>
          <p:cNvPr id="27" name="Imagem 26" descr="Imagem de vídeo game&#10;&#10;Descrição gerada automaticamente com confiança média">
            <a:extLst>
              <a:ext uri="{FF2B5EF4-FFF2-40B4-BE49-F238E27FC236}">
                <a16:creationId xmlns:a16="http://schemas.microsoft.com/office/drawing/2014/main" id="{44563D3B-0E71-2C5E-E7B9-0912702204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8983" y="4307630"/>
            <a:ext cx="2269839" cy="2012347"/>
          </a:xfrm>
          <a:prstGeom prst="rect">
            <a:avLst/>
          </a:prstGeom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224089E6-295B-1A8A-E4E9-A467244538BC}"/>
              </a:ext>
            </a:extLst>
          </p:cNvPr>
          <p:cNvSpPr txBox="1"/>
          <p:nvPr/>
        </p:nvSpPr>
        <p:spPr>
          <a:xfrm>
            <a:off x="4695265" y="4098907"/>
            <a:ext cx="2743200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133" b="1" dirty="0">
                <a:solidFill>
                  <a:srgbClr val="FF0000"/>
                </a:solidFill>
              </a:rPr>
              <a:t>ALARME DE INCÊNDIO</a:t>
            </a:r>
          </a:p>
        </p:txBody>
      </p:sp>
    </p:spTree>
    <p:extLst>
      <p:ext uri="{BB962C8B-B14F-4D97-AF65-F5344CB8AC3E}">
        <p14:creationId xmlns:p14="http://schemas.microsoft.com/office/powerpoint/2010/main" val="1693868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548867-A75D-65B3-8A39-0853462323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protective gear&#10;&#10;Description automatically generated">
            <a:extLst>
              <a:ext uri="{FF2B5EF4-FFF2-40B4-BE49-F238E27FC236}">
                <a16:creationId xmlns:a16="http://schemas.microsoft.com/office/drawing/2014/main" id="{CAD78C22-D05D-9E17-A718-13554944C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5" t="-124" r="6877" b="124"/>
          <a:stretch/>
        </p:blipFill>
        <p:spPr>
          <a:xfrm>
            <a:off x="-3331" y="-24251"/>
            <a:ext cx="6698918" cy="690521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5E71EE8C-AC6D-1583-D061-220C3DE22873}"/>
              </a:ext>
            </a:extLst>
          </p:cNvPr>
          <p:cNvGrpSpPr/>
          <p:nvPr/>
        </p:nvGrpSpPr>
        <p:grpSpPr>
          <a:xfrm>
            <a:off x="4376722" y="-14528"/>
            <a:ext cx="7815278" cy="6880698"/>
            <a:chOff x="6565082" y="-21792"/>
            <a:chExt cx="11722917" cy="10321047"/>
          </a:xfrm>
        </p:grpSpPr>
        <p:sp>
          <p:nvSpPr>
            <p:cNvPr id="8" name="Retângulo 4">
              <a:extLst>
                <a:ext uri="{FF2B5EF4-FFF2-40B4-BE49-F238E27FC236}">
                  <a16:creationId xmlns:a16="http://schemas.microsoft.com/office/drawing/2014/main" id="{CB56FB56-10B9-1527-180E-B040191A27DC}"/>
                </a:ext>
              </a:extLst>
            </p:cNvPr>
            <p:cNvSpPr/>
            <p:nvPr/>
          </p:nvSpPr>
          <p:spPr>
            <a:xfrm rot="5400000">
              <a:off x="8968852" y="980108"/>
              <a:ext cx="10321047" cy="8317247"/>
            </a:xfrm>
            <a:prstGeom prst="rect">
              <a:avLst/>
            </a:prstGeom>
            <a:solidFill>
              <a:srgbClr val="0B10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9" name="Retângulo 45">
              <a:extLst>
                <a:ext uri="{FF2B5EF4-FFF2-40B4-BE49-F238E27FC236}">
                  <a16:creationId xmlns:a16="http://schemas.microsoft.com/office/drawing/2014/main" id="{4FAD022D-190E-73CF-9B4B-4FDD45B34253}"/>
                </a:ext>
              </a:extLst>
            </p:cNvPr>
            <p:cNvSpPr/>
            <p:nvPr/>
          </p:nvSpPr>
          <p:spPr>
            <a:xfrm>
              <a:off x="6565082" y="1"/>
              <a:ext cx="3405671" cy="10286609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  <a:lumMod val="100000"/>
                  </a:schemeClr>
                </a:gs>
                <a:gs pos="100000">
                  <a:srgbClr val="0B101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Imagem 43">
            <a:extLst>
              <a:ext uri="{FF2B5EF4-FFF2-40B4-BE49-F238E27FC236}">
                <a16:creationId xmlns:a16="http://schemas.microsoft.com/office/drawing/2014/main" id="{916BCEFC-1289-5E28-CBDD-758233B9F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7678" y="558078"/>
            <a:ext cx="1688982" cy="431769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AB0DDBDE-5E4F-C889-D67B-67D7EDC8620F}"/>
              </a:ext>
            </a:extLst>
          </p:cNvPr>
          <p:cNvGrpSpPr/>
          <p:nvPr/>
        </p:nvGrpSpPr>
        <p:grpSpPr>
          <a:xfrm>
            <a:off x="6392541" y="2628868"/>
            <a:ext cx="5508945" cy="4267805"/>
            <a:chOff x="9588811" y="3943302"/>
            <a:chExt cx="8263417" cy="6401708"/>
          </a:xfrm>
        </p:grpSpPr>
        <p:cxnSp>
          <p:nvCxnSpPr>
            <p:cNvPr id="12" name="Conector Reto 33">
              <a:extLst>
                <a:ext uri="{FF2B5EF4-FFF2-40B4-BE49-F238E27FC236}">
                  <a16:creationId xmlns:a16="http://schemas.microsoft.com/office/drawing/2014/main" id="{BF10FF79-AC29-1F16-EECF-829A6795065C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11" y="3943302"/>
              <a:ext cx="0" cy="6401708"/>
            </a:xfrm>
            <a:prstGeom prst="line">
              <a:avLst/>
            </a:prstGeom>
            <a:ln w="38100">
              <a:solidFill>
                <a:srgbClr val="ED1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 6">
              <a:extLst>
                <a:ext uri="{FF2B5EF4-FFF2-40B4-BE49-F238E27FC236}">
                  <a16:creationId xmlns:a16="http://schemas.microsoft.com/office/drawing/2014/main" id="{B0B9B6B6-94F1-CEDE-2D94-AA19589BFFDF}"/>
                </a:ext>
              </a:extLst>
            </p:cNvPr>
            <p:cNvSpPr/>
            <p:nvPr/>
          </p:nvSpPr>
          <p:spPr>
            <a:xfrm>
              <a:off x="9797623" y="4038492"/>
              <a:ext cx="8054605" cy="46102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>
                <a:lnSpc>
                  <a:spcPct val="150000"/>
                </a:lnSpc>
              </a:pP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Como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futuros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profissionais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,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fundamental que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desde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o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início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tenhamos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um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compromisso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firme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com a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segurança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no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ambiente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de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trabalho</a:t>
              </a:r>
              <a:r>
                <a:rPr lang="en-US" sz="1467" dirty="0">
                  <a:solidFill>
                    <a:srgbClr val="ED1B24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. </a:t>
              </a:r>
            </a:p>
            <a:p>
              <a:pPr>
                <a:lnSpc>
                  <a:spcPct val="150000"/>
                </a:lnSpc>
              </a:pPr>
              <a:endParaRPr lang="en-US" sz="1467" dirty="0">
                <a:solidFill>
                  <a:schemeClr val="bg1"/>
                </a:solidFill>
                <a:latin typeface="Poppins" pitchFamily="2" charset="77"/>
                <a:ea typeface="Garet"/>
                <a:cs typeface="Poppins" pitchFamily="2" charset="77"/>
                <a:sym typeface="Garet"/>
              </a:endParaRPr>
            </a:p>
            <a:p>
              <a:pPr>
                <a:lnSpc>
                  <a:spcPct val="150000"/>
                </a:lnSpc>
              </a:pP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segurança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do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trabalho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não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apenas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uma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norma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ou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um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requisito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;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é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uma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cultura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que </a:t>
              </a:r>
              <a:r>
                <a:rPr lang="en-US" sz="1467" dirty="0" err="1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promove</a:t>
              </a:r>
              <a:r>
                <a:rPr lang="en-US" sz="1467" dirty="0">
                  <a:solidFill>
                    <a:schemeClr val="bg1"/>
                  </a:solidFill>
                  <a:latin typeface="Poppins" pitchFamily="2" charset="77"/>
                  <a:ea typeface="Garet"/>
                  <a:cs typeface="Poppins" pitchFamily="2" charset="77"/>
                  <a:sym typeface="Garet"/>
                </a:rPr>
                <a:t> a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preservação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da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nossa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saúde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, da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nossa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vida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e a do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nosso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 </a:t>
              </a:r>
              <a:r>
                <a:rPr lang="en-US" sz="1467" b="1" dirty="0" err="1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entorno</a:t>
              </a:r>
              <a:r>
                <a:rPr lang="en-US" sz="1467" b="1" dirty="0">
                  <a:solidFill>
                    <a:srgbClr val="ED1B24"/>
                  </a:solidFill>
                  <a:latin typeface="Poppins" pitchFamily="2" charset="77"/>
                  <a:ea typeface="Garet Bold"/>
                  <a:cs typeface="Poppins" pitchFamily="2" charset="77"/>
                  <a:sym typeface="Garet Bold"/>
                </a:rPr>
                <a:t>. </a:t>
              </a:r>
            </a:p>
            <a:p>
              <a:pPr>
                <a:lnSpc>
                  <a:spcPct val="150000"/>
                </a:lnSpc>
              </a:pPr>
              <a:endParaRPr lang="en-US" sz="1467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  <a:p>
              <a:pPr>
                <a:lnSpc>
                  <a:spcPct val="150000"/>
                </a:lnSpc>
              </a:pPr>
              <a:endParaRPr lang="en-US" sz="1467" b="1" dirty="0">
                <a:solidFill>
                  <a:schemeClr val="bg1"/>
                </a:solidFill>
                <a:latin typeface="Poppins" pitchFamily="2" charset="77"/>
                <a:ea typeface="Garet Bold"/>
                <a:cs typeface="Poppins" pitchFamily="2" charset="77"/>
                <a:sym typeface="Garet Bold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9D77944-5703-CBBC-2726-8A9B1CD57C63}"/>
              </a:ext>
            </a:extLst>
          </p:cNvPr>
          <p:cNvGrpSpPr/>
          <p:nvPr/>
        </p:nvGrpSpPr>
        <p:grpSpPr>
          <a:xfrm>
            <a:off x="6276216" y="1349895"/>
            <a:ext cx="5306185" cy="1070876"/>
            <a:chOff x="9414324" y="2024842"/>
            <a:chExt cx="7959278" cy="1606314"/>
          </a:xfrm>
        </p:grpSpPr>
        <p:sp>
          <p:nvSpPr>
            <p:cNvPr id="11" name="CaixaDeTexto 5">
              <a:extLst>
                <a:ext uri="{FF2B5EF4-FFF2-40B4-BE49-F238E27FC236}">
                  <a16:creationId xmlns:a16="http://schemas.microsoft.com/office/drawing/2014/main" id="{2C78E7ED-A63E-43A4-401E-222F3CB62392}"/>
                </a:ext>
              </a:extLst>
            </p:cNvPr>
            <p:cNvSpPr txBox="1"/>
            <p:nvPr/>
          </p:nvSpPr>
          <p:spPr>
            <a:xfrm>
              <a:off x="10957779" y="2055531"/>
              <a:ext cx="6415823" cy="157562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311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BEM-VINDOS AO CURSO!</a:t>
              </a: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C0BC2019-6E9C-4BD0-4775-022DCC51D8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14324" y="2024842"/>
              <a:ext cx="1251795" cy="145757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0650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A40C12-D212-D876-A01B-CDE4547596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A group of people wearing protective gear&#10;&#10;Description automatically generated">
            <a:extLst>
              <a:ext uri="{FF2B5EF4-FFF2-40B4-BE49-F238E27FC236}">
                <a16:creationId xmlns:a16="http://schemas.microsoft.com/office/drawing/2014/main" id="{0C878E94-92FE-A0DD-42CA-133CF02CE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25" t="-124" r="6877" b="124"/>
          <a:stretch/>
        </p:blipFill>
        <p:spPr>
          <a:xfrm>
            <a:off x="-3331" y="-24251"/>
            <a:ext cx="6698918" cy="6905213"/>
          </a:xfrm>
          <a:prstGeom prst="rect">
            <a:avLst/>
          </a:prstGeom>
        </p:spPr>
      </p:pic>
      <p:pic>
        <p:nvPicPr>
          <p:cNvPr id="8" name="Picture 7" descr="A group of people in white coats&#10;&#10;Description automatically generated">
            <a:extLst>
              <a:ext uri="{FF2B5EF4-FFF2-40B4-BE49-F238E27FC236}">
                <a16:creationId xmlns:a16="http://schemas.microsoft.com/office/drawing/2014/main" id="{BA7911E2-546E-BDC9-439D-1D43730B5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57" r="5523"/>
          <a:stretch/>
        </p:blipFill>
        <p:spPr>
          <a:xfrm>
            <a:off x="4740" y="-23630"/>
            <a:ext cx="6629830" cy="687859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9676E0F-325A-CFB6-EFBD-ECBB5A3C3F86}"/>
              </a:ext>
            </a:extLst>
          </p:cNvPr>
          <p:cNvGrpSpPr/>
          <p:nvPr/>
        </p:nvGrpSpPr>
        <p:grpSpPr>
          <a:xfrm>
            <a:off x="4376722" y="-14528"/>
            <a:ext cx="7815278" cy="6880698"/>
            <a:chOff x="6565082" y="-21792"/>
            <a:chExt cx="11722917" cy="10321047"/>
          </a:xfrm>
        </p:grpSpPr>
        <p:sp>
          <p:nvSpPr>
            <p:cNvPr id="2" name="Retângulo 4">
              <a:extLst>
                <a:ext uri="{FF2B5EF4-FFF2-40B4-BE49-F238E27FC236}">
                  <a16:creationId xmlns:a16="http://schemas.microsoft.com/office/drawing/2014/main" id="{D80CFF2E-A7DD-5CBF-1B30-2F043204AC76}"/>
                </a:ext>
              </a:extLst>
            </p:cNvPr>
            <p:cNvSpPr/>
            <p:nvPr/>
          </p:nvSpPr>
          <p:spPr>
            <a:xfrm rot="5400000">
              <a:off x="8959402" y="970659"/>
              <a:ext cx="10321047" cy="8336146"/>
            </a:xfrm>
            <a:prstGeom prst="rect">
              <a:avLst/>
            </a:prstGeom>
            <a:solidFill>
              <a:srgbClr val="0B101D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3" name="Retângulo 45">
              <a:extLst>
                <a:ext uri="{FF2B5EF4-FFF2-40B4-BE49-F238E27FC236}">
                  <a16:creationId xmlns:a16="http://schemas.microsoft.com/office/drawing/2014/main" id="{240542DF-B9E0-ED41-AC5D-17111E055825}"/>
                </a:ext>
              </a:extLst>
            </p:cNvPr>
            <p:cNvSpPr/>
            <p:nvPr/>
          </p:nvSpPr>
          <p:spPr>
            <a:xfrm>
              <a:off x="6565082" y="1"/>
              <a:ext cx="3405671" cy="10286609"/>
            </a:xfrm>
            <a:prstGeom prst="rect">
              <a:avLst/>
            </a:prstGeom>
            <a:gradFill>
              <a:gsLst>
                <a:gs pos="0">
                  <a:schemeClr val="tx1">
                    <a:alpha val="0"/>
                    <a:lumMod val="100000"/>
                  </a:schemeClr>
                </a:gs>
                <a:gs pos="100000">
                  <a:srgbClr val="0B101D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13" name="Imagem 43">
            <a:extLst>
              <a:ext uri="{FF2B5EF4-FFF2-40B4-BE49-F238E27FC236}">
                <a16:creationId xmlns:a16="http://schemas.microsoft.com/office/drawing/2014/main" id="{81F60C2E-4BDE-7F4D-4CB0-CA39E9DCE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7678" y="558078"/>
            <a:ext cx="1688982" cy="43176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1AE91FE9-AFF0-ACE8-8C32-CBDAFF3086E2}"/>
              </a:ext>
            </a:extLst>
          </p:cNvPr>
          <p:cNvGrpSpPr/>
          <p:nvPr/>
        </p:nvGrpSpPr>
        <p:grpSpPr>
          <a:xfrm>
            <a:off x="6392541" y="2628868"/>
            <a:ext cx="5508945" cy="4267805"/>
            <a:chOff x="9588811" y="3943302"/>
            <a:chExt cx="8263417" cy="6401708"/>
          </a:xfrm>
        </p:grpSpPr>
        <p:cxnSp>
          <p:nvCxnSpPr>
            <p:cNvPr id="12" name="Conector Reto 33">
              <a:extLst>
                <a:ext uri="{FF2B5EF4-FFF2-40B4-BE49-F238E27FC236}">
                  <a16:creationId xmlns:a16="http://schemas.microsoft.com/office/drawing/2014/main" id="{849BEC14-9A5E-4437-F34B-515F2590615A}"/>
                </a:ext>
              </a:extLst>
            </p:cNvPr>
            <p:cNvCxnSpPr>
              <a:cxnSpLocks/>
            </p:cNvCxnSpPr>
            <p:nvPr/>
          </p:nvCxnSpPr>
          <p:spPr>
            <a:xfrm>
              <a:off x="9588811" y="3943302"/>
              <a:ext cx="0" cy="6401708"/>
            </a:xfrm>
            <a:prstGeom prst="line">
              <a:avLst/>
            </a:prstGeom>
            <a:ln w="38100">
              <a:solidFill>
                <a:srgbClr val="ED1C2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 6">
              <a:extLst>
                <a:ext uri="{FF2B5EF4-FFF2-40B4-BE49-F238E27FC236}">
                  <a16:creationId xmlns:a16="http://schemas.microsoft.com/office/drawing/2014/main" id="{AF58AAB7-5805-9E4A-BA3D-36D6ADA107A4}"/>
                </a:ext>
              </a:extLst>
            </p:cNvPr>
            <p:cNvSpPr/>
            <p:nvPr/>
          </p:nvSpPr>
          <p:spPr>
            <a:xfrm>
              <a:off x="9797623" y="4038492"/>
              <a:ext cx="8054605" cy="5296008"/>
            </a:xfrm>
            <a:prstGeom prst="rect">
              <a:avLst/>
            </a:prstGeom>
            <a:noFill/>
            <a:ln/>
          </p:spPr>
          <p:txBody>
            <a:bodyPr wrap="square" rtlCol="0" anchor="t"/>
            <a:lstStyle/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Segurança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= 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respeito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às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normas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+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responsabilidade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pessoal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+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compromisso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coletivo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 Cada um de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vocês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é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uma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peça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essencial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para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criar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um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ambiente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acolhedor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 Que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essa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jornada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seja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marcada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pelo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aprendizado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e pela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dedicação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à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segurança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</a:t>
              </a: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endParaRPr lang="en-US" sz="1333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Aluno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que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desenvolve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responsabilidade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e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postura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preventiva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,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é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o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profissional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que a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indústria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precisa</a:t>
              </a:r>
              <a:r>
                <a:rPr lang="en-US" sz="1333" b="1" dirty="0">
                  <a:solidFill>
                    <a:srgbClr val="ED1B24"/>
                  </a:solidFill>
                  <a:latin typeface="Poppins" pitchFamily="2" charset="77"/>
                  <a:cs typeface="Poppins" pitchFamily="2" charset="77"/>
                </a:rPr>
                <a:t>!</a:t>
              </a: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endParaRPr lang="en-US" sz="1333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endParaRP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Estamos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juntos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nessa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missão</a:t>
              </a:r>
              <a:r>
                <a:rPr lang="en-US" sz="1333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Seja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consciente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,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seja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3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seguro</a:t>
              </a:r>
              <a:r>
                <a:rPr lang="en-US" sz="13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!</a:t>
              </a:r>
            </a:p>
            <a:p>
              <a:pPr algn="l">
                <a:lnSpc>
                  <a:spcPct val="150000"/>
                </a:lnSpc>
                <a:buClr>
                  <a:srgbClr val="ED1B24"/>
                </a:buClr>
                <a:buFont typeface="Arial" panose="020B0604020202020204" pitchFamily="34" charset="0"/>
                <a:buChar char="•"/>
              </a:pPr>
              <a:r>
                <a:rPr lang="en-US" sz="17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Estacionamento</a:t>
              </a:r>
              <a:r>
                <a:rPr lang="en-US" sz="17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de </a:t>
              </a:r>
              <a:r>
                <a:rPr lang="en-US" sz="17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Motos</a:t>
              </a:r>
              <a:r>
                <a:rPr lang="en-US" sz="17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– </a:t>
              </a:r>
              <a:r>
                <a:rPr lang="en-US" sz="17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trazer</a:t>
              </a:r>
              <a:r>
                <a:rPr lang="en-US" sz="17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 </a:t>
              </a:r>
              <a:r>
                <a:rPr lang="en-US" sz="1733" b="1" dirty="0" err="1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cadeado</a:t>
              </a:r>
              <a:r>
                <a:rPr lang="en-US" sz="1733" b="1" dirty="0">
                  <a:solidFill>
                    <a:schemeClr val="bg1"/>
                  </a:solidFill>
                  <a:latin typeface="Poppins" pitchFamily="2" charset="77"/>
                  <a:cs typeface="Poppins" pitchFamily="2" charset="77"/>
                </a:rPr>
                <a:t>. </a:t>
              </a:r>
            </a:p>
          </p:txBody>
        </p:sp>
      </p:grpSp>
      <p:sp>
        <p:nvSpPr>
          <p:cNvPr id="7" name="CaixaDeTexto 5">
            <a:extLst>
              <a:ext uri="{FF2B5EF4-FFF2-40B4-BE49-F238E27FC236}">
                <a16:creationId xmlns:a16="http://schemas.microsoft.com/office/drawing/2014/main" id="{EC4682D8-4512-80BD-5EE8-20B75D580F91}"/>
              </a:ext>
            </a:extLst>
          </p:cNvPr>
          <p:cNvSpPr txBox="1"/>
          <p:nvPr/>
        </p:nvSpPr>
        <p:spPr>
          <a:xfrm>
            <a:off x="7305187" y="1663121"/>
            <a:ext cx="4277215" cy="571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3113" b="1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LEMBREM-SE</a:t>
            </a:r>
          </a:p>
        </p:txBody>
      </p:sp>
      <p:pic>
        <p:nvPicPr>
          <p:cNvPr id="10" name="Picture 3">
            <a:extLst>
              <a:ext uri="{FF2B5EF4-FFF2-40B4-BE49-F238E27FC236}">
                <a16:creationId xmlns:a16="http://schemas.microsoft.com/office/drawing/2014/main" id="{8EE575EC-6AF4-A062-F87E-0C28E387F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323721"/>
            <a:ext cx="946619" cy="996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993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" presetClass="entr" presetSubtype="4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>
                <a:solidFill>
                  <a:schemeClr val="tx1"/>
                </a:solidFill>
              </a:rPr>
              <a:t>Obrigado!</a:t>
            </a:r>
            <a:r>
              <a:rPr lang="pt-BR" sz="6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29726536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8396" y="568993"/>
            <a:ext cx="5915207" cy="594185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212" t="7281" r="3919" b="12682"/>
          <a:stretch/>
        </p:blipFill>
        <p:spPr>
          <a:xfrm>
            <a:off x="1620897" y="-76544"/>
            <a:ext cx="9958647" cy="679981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6013" t="16292" r="6900" b="24968"/>
          <a:stretch/>
        </p:blipFill>
        <p:spPr>
          <a:xfrm>
            <a:off x="2786199" y="707364"/>
            <a:ext cx="8102016" cy="5014993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1" y="451864"/>
            <a:ext cx="3699164" cy="67525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pt-BR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09979" y="419231"/>
            <a:ext cx="3960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i="1">
                <a:solidFill>
                  <a:schemeClr val="bg1"/>
                </a:solidFill>
              </a:rPr>
              <a:t>168 </a:t>
            </a:r>
            <a:r>
              <a:rPr lang="pt-BR" sz="4000" b="1" i="1" dirty="0">
                <a:solidFill>
                  <a:schemeClr val="bg1"/>
                </a:solidFill>
              </a:rPr>
              <a:t>unidades</a:t>
            </a:r>
          </a:p>
        </p:txBody>
      </p:sp>
      <p:pic>
        <p:nvPicPr>
          <p:cNvPr id="22" name="Imagem 21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78588" y="4497882"/>
            <a:ext cx="1002285" cy="59422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5049" t="53081" r="21494" b="549"/>
          <a:stretch/>
        </p:blipFill>
        <p:spPr>
          <a:xfrm>
            <a:off x="0" y="3431594"/>
            <a:ext cx="9338209" cy="4167398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1702" y="4416228"/>
            <a:ext cx="4072992" cy="199873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09112" y="1252467"/>
            <a:ext cx="908330" cy="5385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11896" y="2116816"/>
            <a:ext cx="1002285" cy="594225"/>
          </a:xfrm>
          <a:prstGeom prst="rect">
            <a:avLst/>
          </a:prstGeom>
        </p:spPr>
      </p:pic>
      <p:pic>
        <p:nvPicPr>
          <p:cNvPr id="19" name="Imagem 18"/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837" y="5923215"/>
            <a:ext cx="1002285" cy="594225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80873" y="5519338"/>
            <a:ext cx="908330" cy="538522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4970" y="1448772"/>
            <a:ext cx="625760" cy="96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457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50"/>
                            </p:stCondLst>
                            <p:childTnLst>
                              <p:par>
                                <p:cTn id="1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50"/>
                            </p:stCondLst>
                            <p:childTnLst>
                              <p:par>
                                <p:cTn id="2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3168 -0.403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833" y="-2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50"/>
                            </p:stCondLst>
                            <p:childTnLst>
                              <p:par>
                                <p:cTn id="2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8242 -0.24305 L -0.02435 0.00764 " pathEditMode="relative" rAng="0" ptsTypes="AA">
                                      <p:cBhvr>
                                        <p:cTn id="34" dur="1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339" y="125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65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5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3021 -0.06111 L -2.70833E-6 3.33333E-6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510" y="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5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6041 -0.05717 L -0.00156 -0.00671 " pathEditMode="relative" ptsTypes="AA">
                                      <p:cBhvr>
                                        <p:cTn id="5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159 -0.11967 L -0.00156 0.00208 " pathEditMode="relative" ptsTypes="AA">
                                      <p:cBhvr>
                                        <p:cTn id="64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7175 -0.18541 L 2.08333E-7 -3.7037E-7 " pathEditMode="relative" rAng="0" ptsTypes="AA">
                                      <p:cBhvr>
                                        <p:cTn id="71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646" y="930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0964 -0.10463 L -0.00196 0.01088 " pathEditMode="relative" ptsTypes="AA">
                                      <p:cBhvr>
                                        <p:cTn id="7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419 -0.11597 L -0.00039 0.00023 " pathEditMode="relative" ptsTypes="AA">
                                      <p:cBhvr>
                                        <p:cTn id="85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6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>
                <a:solidFill>
                  <a:schemeClr val="tx1"/>
                </a:solidFill>
              </a:rPr>
              <a:t>Bom curso a todos!</a:t>
            </a:r>
            <a:r>
              <a:rPr lang="pt-BR" sz="6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635133092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6000" dirty="0"/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3164162464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600" dirty="0" err="1">
                <a:solidFill>
                  <a:srgbClr val="00B050"/>
                </a:solidFill>
              </a:rPr>
              <a:t>SoftSkills</a:t>
            </a:r>
            <a:endParaRPr lang="pt-BR" sz="16600" dirty="0">
              <a:solidFill>
                <a:srgbClr val="00B050"/>
              </a:solidFill>
            </a:endParaRPr>
          </a:p>
          <a:p>
            <a:r>
              <a:rPr lang="pt-BR" sz="2400" dirty="0">
                <a:solidFill>
                  <a:srgbClr val="00B050"/>
                </a:solidFill>
                <a:hlinkClick r:id="rId3"/>
              </a:rPr>
              <a:t>https://www.youtube.com/watch?v=LzRaDNSaiH8&amp;t=19s</a:t>
            </a:r>
            <a:endParaRPr lang="pt-BR" sz="2400" dirty="0">
              <a:solidFill>
                <a:srgbClr val="00B050"/>
              </a:solidFill>
            </a:endParaRPr>
          </a:p>
          <a:p>
            <a:endParaRPr lang="pt-BR" sz="5400" dirty="0">
              <a:solidFill>
                <a:srgbClr val="00B050"/>
              </a:solidFill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2626242288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FFBF3FB3-29CC-4D80-AFDE-3AF048EB1DBF}"/>
              </a:ext>
            </a:extLst>
          </p:cNvPr>
          <p:cNvSpPr txBox="1">
            <a:spLocks/>
          </p:cNvSpPr>
          <p:nvPr/>
        </p:nvSpPr>
        <p:spPr>
          <a:xfrm>
            <a:off x="355107" y="0"/>
            <a:ext cx="9290482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Grau de Importância para a Industria</a:t>
            </a:r>
          </a:p>
        </p:txBody>
      </p:sp>
      <p:pic>
        <p:nvPicPr>
          <p:cNvPr id="5" name="Espaço Reservado para Conteúdo 3">
            <a:extLst>
              <a:ext uri="{FF2B5EF4-FFF2-40B4-BE49-F238E27FC236}">
                <a16:creationId xmlns:a16="http://schemas.microsoft.com/office/drawing/2014/main" id="{93632FFF-F279-4461-BE32-2827FD91F5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341" y="1825625"/>
            <a:ext cx="507931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61380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D181F182-5734-4A96-830B-46F86DF8B8A8}"/>
              </a:ext>
            </a:extLst>
          </p:cNvPr>
          <p:cNvSpPr txBox="1">
            <a:spLocks/>
          </p:cNvSpPr>
          <p:nvPr/>
        </p:nvSpPr>
        <p:spPr>
          <a:xfrm>
            <a:off x="2040656" y="773032"/>
            <a:ext cx="8390606" cy="11935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400" dirty="0"/>
              <a:t>Conhecimentos - Comportamentos </a:t>
            </a:r>
          </a:p>
        </p:txBody>
      </p:sp>
      <p:pic>
        <p:nvPicPr>
          <p:cNvPr id="6" name="Espaço Reservado para Conteúdo 3">
            <a:extLst>
              <a:ext uri="{FF2B5EF4-FFF2-40B4-BE49-F238E27FC236}">
                <a16:creationId xmlns:a16="http://schemas.microsoft.com/office/drawing/2014/main" id="{9579313C-9EE0-4F59-9B07-F1B007F3F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4248" y="1825625"/>
            <a:ext cx="50035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896989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/>
          <p:cNvSpPr txBox="1">
            <a:spLocks/>
          </p:cNvSpPr>
          <p:nvPr/>
        </p:nvSpPr>
        <p:spPr>
          <a:xfrm>
            <a:off x="812801" y="1785903"/>
            <a:ext cx="10667999" cy="4846884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kumimoji="0" lang="pt-BR" sz="6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pt-BR" sz="6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Obrigado</a:t>
            </a: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!</a:t>
            </a:r>
            <a:r>
              <a:rPr kumimoji="0" lang="pt-BR" sz="6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  </a:t>
            </a:r>
          </a:p>
        </p:txBody>
      </p:sp>
    </p:spTree>
    <p:extLst>
      <p:ext uri="{BB962C8B-B14F-4D97-AF65-F5344CB8AC3E}">
        <p14:creationId xmlns:p14="http://schemas.microsoft.com/office/powerpoint/2010/main" val="132475190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8">
            <a:extLst>
              <a:ext uri="{FF2B5EF4-FFF2-40B4-BE49-F238E27FC236}">
                <a16:creationId xmlns:a16="http://schemas.microsoft.com/office/drawing/2014/main" id="{93245F62-CCC4-49E4-B95B-EA6C1E7905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5D7C1EB8-AEE8-FC14-33D2-A13F865DB256}"/>
              </a:ext>
            </a:extLst>
          </p:cNvPr>
          <p:cNvSpPr txBox="1"/>
          <p:nvPr/>
        </p:nvSpPr>
        <p:spPr>
          <a:xfrm>
            <a:off x="638882" y="2072348"/>
            <a:ext cx="10909640" cy="299417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08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Faculdades</a:t>
            </a:r>
            <a:endParaRPr lang="en-US" sz="31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04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Institutos</a:t>
            </a: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Inovação</a:t>
            </a: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1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10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Institutos</a:t>
            </a:r>
            <a:r>
              <a:rPr lang="en-US" sz="3100" b="1" i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sz="31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Tecnologias</a:t>
            </a:r>
            <a:endParaRPr lang="en-US" sz="31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68C93AF-48C9-0FCB-D160-5F58225689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614" y="479619"/>
            <a:ext cx="3209651" cy="1113111"/>
          </a:xfrm>
          <a:prstGeom prst="rect">
            <a:avLst/>
          </a:prstGeom>
        </p:spPr>
      </p:pic>
      <p:sp>
        <p:nvSpPr>
          <p:cNvPr id="14" name="sketch line">
            <a:extLst>
              <a:ext uri="{FF2B5EF4-FFF2-40B4-BE49-F238E27FC236}">
                <a16:creationId xmlns:a16="http://schemas.microsoft.com/office/drawing/2014/main" id="{E6C0DD6B-6AA3-448F-9B99-8386295BC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07702" y="5509052"/>
            <a:ext cx="4572000" cy="18288"/>
          </a:xfrm>
          <a:custGeom>
            <a:avLst/>
            <a:gdLst>
              <a:gd name="connsiteX0" fmla="*/ 0 w 4572000"/>
              <a:gd name="connsiteY0" fmla="*/ 0 h 18288"/>
              <a:gd name="connsiteX1" fmla="*/ 515983 w 4572000"/>
              <a:gd name="connsiteY1" fmla="*/ 0 h 18288"/>
              <a:gd name="connsiteX2" fmla="*/ 1031966 w 4572000"/>
              <a:gd name="connsiteY2" fmla="*/ 0 h 18288"/>
              <a:gd name="connsiteX3" fmla="*/ 1639389 w 4572000"/>
              <a:gd name="connsiteY3" fmla="*/ 0 h 18288"/>
              <a:gd name="connsiteX4" fmla="*/ 2383971 w 4572000"/>
              <a:gd name="connsiteY4" fmla="*/ 0 h 18288"/>
              <a:gd name="connsiteX5" fmla="*/ 2945674 w 4572000"/>
              <a:gd name="connsiteY5" fmla="*/ 0 h 18288"/>
              <a:gd name="connsiteX6" fmla="*/ 3507377 w 4572000"/>
              <a:gd name="connsiteY6" fmla="*/ 0 h 18288"/>
              <a:gd name="connsiteX7" fmla="*/ 4572000 w 4572000"/>
              <a:gd name="connsiteY7" fmla="*/ 0 h 18288"/>
              <a:gd name="connsiteX8" fmla="*/ 4572000 w 4572000"/>
              <a:gd name="connsiteY8" fmla="*/ 18288 h 18288"/>
              <a:gd name="connsiteX9" fmla="*/ 3873137 w 4572000"/>
              <a:gd name="connsiteY9" fmla="*/ 18288 h 18288"/>
              <a:gd name="connsiteX10" fmla="*/ 3311434 w 4572000"/>
              <a:gd name="connsiteY10" fmla="*/ 18288 h 18288"/>
              <a:gd name="connsiteX11" fmla="*/ 2749731 w 4572000"/>
              <a:gd name="connsiteY11" fmla="*/ 18288 h 18288"/>
              <a:gd name="connsiteX12" fmla="*/ 2050869 w 4572000"/>
              <a:gd name="connsiteY12" fmla="*/ 18288 h 18288"/>
              <a:gd name="connsiteX13" fmla="*/ 1306286 w 4572000"/>
              <a:gd name="connsiteY13" fmla="*/ 18288 h 18288"/>
              <a:gd name="connsiteX14" fmla="*/ 790303 w 4572000"/>
              <a:gd name="connsiteY14" fmla="*/ 18288 h 18288"/>
              <a:gd name="connsiteX15" fmla="*/ 0 w 4572000"/>
              <a:gd name="connsiteY15" fmla="*/ 18288 h 18288"/>
              <a:gd name="connsiteX16" fmla="*/ 0 w 45720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72000" h="18288" fill="none" extrusionOk="0">
                <a:moveTo>
                  <a:pt x="0" y="0"/>
                </a:moveTo>
                <a:cubicBezTo>
                  <a:pt x="105156" y="-20963"/>
                  <a:pt x="340432" y="822"/>
                  <a:pt x="515983" y="0"/>
                </a:cubicBezTo>
                <a:cubicBezTo>
                  <a:pt x="691534" y="-822"/>
                  <a:pt x="850679" y="16479"/>
                  <a:pt x="1031966" y="0"/>
                </a:cubicBezTo>
                <a:cubicBezTo>
                  <a:pt x="1213253" y="-16479"/>
                  <a:pt x="1443646" y="-18730"/>
                  <a:pt x="1639389" y="0"/>
                </a:cubicBezTo>
                <a:cubicBezTo>
                  <a:pt x="1835132" y="18730"/>
                  <a:pt x="2159975" y="18531"/>
                  <a:pt x="2383971" y="0"/>
                </a:cubicBezTo>
                <a:cubicBezTo>
                  <a:pt x="2607967" y="-18531"/>
                  <a:pt x="2719096" y="-12030"/>
                  <a:pt x="2945674" y="0"/>
                </a:cubicBezTo>
                <a:cubicBezTo>
                  <a:pt x="3172252" y="12030"/>
                  <a:pt x="3269167" y="27666"/>
                  <a:pt x="3507377" y="0"/>
                </a:cubicBezTo>
                <a:cubicBezTo>
                  <a:pt x="3745587" y="-27666"/>
                  <a:pt x="4116741" y="18705"/>
                  <a:pt x="4572000" y="0"/>
                </a:cubicBezTo>
                <a:cubicBezTo>
                  <a:pt x="4572895" y="8974"/>
                  <a:pt x="4571454" y="9359"/>
                  <a:pt x="4572000" y="18288"/>
                </a:cubicBezTo>
                <a:cubicBezTo>
                  <a:pt x="4374698" y="3942"/>
                  <a:pt x="4098874" y="-11042"/>
                  <a:pt x="3873137" y="18288"/>
                </a:cubicBezTo>
                <a:cubicBezTo>
                  <a:pt x="3647400" y="47618"/>
                  <a:pt x="3517055" y="5421"/>
                  <a:pt x="3311434" y="18288"/>
                </a:cubicBezTo>
                <a:cubicBezTo>
                  <a:pt x="3105813" y="31155"/>
                  <a:pt x="3025168" y="17856"/>
                  <a:pt x="2749731" y="18288"/>
                </a:cubicBezTo>
                <a:cubicBezTo>
                  <a:pt x="2474294" y="18720"/>
                  <a:pt x="2291766" y="-14168"/>
                  <a:pt x="2050869" y="18288"/>
                </a:cubicBezTo>
                <a:cubicBezTo>
                  <a:pt x="1809972" y="50744"/>
                  <a:pt x="1540276" y="46798"/>
                  <a:pt x="1306286" y="18288"/>
                </a:cubicBezTo>
                <a:cubicBezTo>
                  <a:pt x="1072296" y="-10222"/>
                  <a:pt x="972445" y="19645"/>
                  <a:pt x="790303" y="18288"/>
                </a:cubicBezTo>
                <a:cubicBezTo>
                  <a:pt x="608161" y="16931"/>
                  <a:pt x="200981" y="8241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572000" h="18288" stroke="0" extrusionOk="0">
                <a:moveTo>
                  <a:pt x="0" y="0"/>
                </a:moveTo>
                <a:cubicBezTo>
                  <a:pt x="143285" y="-9565"/>
                  <a:pt x="327959" y="-11498"/>
                  <a:pt x="561703" y="0"/>
                </a:cubicBezTo>
                <a:cubicBezTo>
                  <a:pt x="795447" y="11498"/>
                  <a:pt x="838260" y="18255"/>
                  <a:pt x="1077686" y="0"/>
                </a:cubicBezTo>
                <a:cubicBezTo>
                  <a:pt x="1317112" y="-18255"/>
                  <a:pt x="1437472" y="23514"/>
                  <a:pt x="1639389" y="0"/>
                </a:cubicBezTo>
                <a:cubicBezTo>
                  <a:pt x="1841306" y="-23514"/>
                  <a:pt x="2037142" y="-12551"/>
                  <a:pt x="2292531" y="0"/>
                </a:cubicBezTo>
                <a:cubicBezTo>
                  <a:pt x="2547920" y="12551"/>
                  <a:pt x="2810436" y="-20352"/>
                  <a:pt x="2991394" y="0"/>
                </a:cubicBezTo>
                <a:cubicBezTo>
                  <a:pt x="3172352" y="20352"/>
                  <a:pt x="3530025" y="-13347"/>
                  <a:pt x="3735977" y="0"/>
                </a:cubicBezTo>
                <a:cubicBezTo>
                  <a:pt x="3941929" y="13347"/>
                  <a:pt x="4161497" y="34086"/>
                  <a:pt x="4572000" y="0"/>
                </a:cubicBezTo>
                <a:cubicBezTo>
                  <a:pt x="4571545" y="6162"/>
                  <a:pt x="4571903" y="11775"/>
                  <a:pt x="4572000" y="18288"/>
                </a:cubicBezTo>
                <a:cubicBezTo>
                  <a:pt x="4228040" y="36490"/>
                  <a:pt x="4199736" y="42557"/>
                  <a:pt x="3873137" y="18288"/>
                </a:cubicBezTo>
                <a:cubicBezTo>
                  <a:pt x="3546538" y="-5981"/>
                  <a:pt x="3472124" y="16809"/>
                  <a:pt x="3128554" y="18288"/>
                </a:cubicBezTo>
                <a:cubicBezTo>
                  <a:pt x="2784984" y="19767"/>
                  <a:pt x="2735896" y="-17781"/>
                  <a:pt x="2383971" y="18288"/>
                </a:cubicBezTo>
                <a:cubicBezTo>
                  <a:pt x="2032046" y="54357"/>
                  <a:pt x="2019324" y="2920"/>
                  <a:pt x="1867989" y="18288"/>
                </a:cubicBezTo>
                <a:cubicBezTo>
                  <a:pt x="1716654" y="33656"/>
                  <a:pt x="1418675" y="32575"/>
                  <a:pt x="1169126" y="18288"/>
                </a:cubicBezTo>
                <a:cubicBezTo>
                  <a:pt x="919577" y="4001"/>
                  <a:pt x="798537" y="16165"/>
                  <a:pt x="561703" y="18288"/>
                </a:cubicBezTo>
                <a:cubicBezTo>
                  <a:pt x="324869" y="20411"/>
                  <a:pt x="221395" y="-912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05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CaixaDeTexto 8"/>
          <p:cNvSpPr txBox="1">
            <a:spLocks noChangeArrowheads="1"/>
          </p:cNvSpPr>
          <p:nvPr/>
        </p:nvSpPr>
        <p:spPr bwMode="auto">
          <a:xfrm>
            <a:off x="4239073" y="3698449"/>
            <a:ext cx="825500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pt-BR" sz="2800" b="1" dirty="0"/>
              <a:t>Josué Gomes da Silva</a:t>
            </a:r>
            <a:endParaRPr lang="pt-BR" sz="2400" b="1" dirty="0"/>
          </a:p>
          <a:p>
            <a:pPr algn="ctr" eaLnBrk="1" hangingPunct="1"/>
            <a:r>
              <a:rPr lang="pt-BR" dirty="0"/>
              <a:t>Presidente da FIESP, SESI-SP e SENAI-SP</a:t>
            </a:r>
          </a:p>
        </p:txBody>
      </p:sp>
      <p:sp>
        <p:nvSpPr>
          <p:cNvPr id="7172" name="Text Box 4"/>
          <p:cNvSpPr txBox="1">
            <a:spLocks noChangeArrowheads="1"/>
          </p:cNvSpPr>
          <p:nvPr/>
        </p:nvSpPr>
        <p:spPr bwMode="auto">
          <a:xfrm>
            <a:off x="273051" y="44450"/>
            <a:ext cx="11330516" cy="10105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SENAI – Serviço Nacional de Aprendizagem Industrial</a:t>
            </a:r>
          </a:p>
          <a:p>
            <a:pPr algn="ctr" eaLnBrk="1" hangingPunct="1">
              <a:lnSpc>
                <a:spcPct val="150000"/>
              </a:lnSpc>
              <a:spcBef>
                <a:spcPct val="50000"/>
              </a:spcBef>
            </a:pPr>
            <a:r>
              <a:rPr lang="pt-BR" b="1" dirty="0"/>
              <a:t>Departamento Regional de São Paulo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59B4762-F52E-42F6-9A38-2E26186B1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525" y="1533293"/>
            <a:ext cx="4183942" cy="4524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7688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8" name="Text Box 6"/>
          <p:cNvSpPr txBox="1">
            <a:spLocks noChangeArrowheads="1"/>
          </p:cNvSpPr>
          <p:nvPr/>
        </p:nvSpPr>
        <p:spPr bwMode="auto">
          <a:xfrm>
            <a:off x="374348" y="2314481"/>
            <a:ext cx="1075266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numCol="2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Eletricista de Manutenção Eletroeletrônico  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Operador de Injetora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Mecânico de Usinagem em Máquinas Convencionais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Assistente Administrativo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</p:txBody>
      </p:sp>
      <p:sp>
        <p:nvSpPr>
          <p:cNvPr id="18439" name="Text Box 7"/>
          <p:cNvSpPr txBox="1">
            <a:spLocks noChangeArrowheads="1"/>
          </p:cNvSpPr>
          <p:nvPr/>
        </p:nvSpPr>
        <p:spPr bwMode="auto">
          <a:xfrm>
            <a:off x="334436" y="3457809"/>
            <a:ext cx="7105649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pt-BR" b="1" dirty="0"/>
              <a:t>Curso Técnico</a:t>
            </a:r>
          </a:p>
          <a:p>
            <a:pPr eaLnBrk="1" hangingPunct="1">
              <a:defRPr/>
            </a:pPr>
            <a:endParaRPr lang="pt-BR" sz="1600" b="1" dirty="0"/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Técnico de Eletrônica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Técnico em Desenvolvimento de Sistemas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r>
              <a:rPr lang="pt-BR" sz="1600" dirty="0"/>
              <a:t>Técnico em Mecatrônica </a:t>
            </a: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pt-BR" sz="1600" dirty="0"/>
          </a:p>
        </p:txBody>
      </p:sp>
      <p:sp>
        <p:nvSpPr>
          <p:cNvPr id="11269" name="Text Box 8"/>
          <p:cNvSpPr txBox="1">
            <a:spLocks noChangeArrowheads="1"/>
          </p:cNvSpPr>
          <p:nvPr/>
        </p:nvSpPr>
        <p:spPr bwMode="auto">
          <a:xfrm>
            <a:off x="374348" y="5456576"/>
            <a:ext cx="11190817" cy="101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b="1" dirty="0"/>
              <a:t>Formação Inicial e Continuada</a:t>
            </a:r>
          </a:p>
          <a:p>
            <a:pPr eaLnBrk="1" hangingPunct="1"/>
            <a:endParaRPr lang="pt-BR" sz="1000" b="1" dirty="0"/>
          </a:p>
          <a:p>
            <a:pPr eaLnBrk="1" hangingPunct="1"/>
            <a:r>
              <a:rPr lang="pt-BR" sz="1600" i="1" dirty="0"/>
              <a:t>Cursos nas áreas de</a:t>
            </a:r>
            <a:r>
              <a:rPr lang="pt-BR" sz="1600" dirty="0"/>
              <a:t>: Eletroeletrônica; Gestão; Logística; Metalmecânica; Energia Sola,</a:t>
            </a:r>
          </a:p>
          <a:p>
            <a:pPr eaLnBrk="1" hangingPunct="1"/>
            <a:r>
              <a:rPr lang="pt-BR" sz="1600" dirty="0"/>
              <a:t> Segurança e Tecnologia da Informação, Automação, Plástico, Manutenção Mecânica e Elétrica.</a:t>
            </a:r>
          </a:p>
        </p:txBody>
      </p:sp>
      <p:sp>
        <p:nvSpPr>
          <p:cNvPr id="11270" name="Text Box 9"/>
          <p:cNvSpPr txBox="1">
            <a:spLocks noChangeArrowheads="1"/>
          </p:cNvSpPr>
          <p:nvPr/>
        </p:nvSpPr>
        <p:spPr bwMode="auto">
          <a:xfrm>
            <a:off x="4368801" y="807820"/>
            <a:ext cx="307128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3200" b="1" dirty="0">
                <a:solidFill>
                  <a:srgbClr val="FF0000"/>
                </a:solidFill>
              </a:rPr>
              <a:t>Cursos </a:t>
            </a:r>
          </a:p>
        </p:txBody>
      </p:sp>
      <p:sp>
        <p:nvSpPr>
          <p:cNvPr id="11271" name="CaixaDeTexto 1"/>
          <p:cNvSpPr txBox="1">
            <a:spLocks noChangeArrowheads="1"/>
          </p:cNvSpPr>
          <p:nvPr/>
        </p:nvSpPr>
        <p:spPr bwMode="auto">
          <a:xfrm>
            <a:off x="374348" y="1602040"/>
            <a:ext cx="9891567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r>
              <a:rPr lang="pt-BR" b="1" dirty="0"/>
              <a:t>Aprendizagem Industrial</a:t>
            </a:r>
          </a:p>
          <a:p>
            <a:pPr eaLnBrk="1" hangingPunct="1"/>
            <a:endParaRPr lang="pt-BR" dirty="0"/>
          </a:p>
        </p:txBody>
      </p:sp>
      <p:sp>
        <p:nvSpPr>
          <p:cNvPr id="11272" name="Text Box 4"/>
          <p:cNvSpPr txBox="1">
            <a:spLocks noChangeArrowheads="1"/>
          </p:cNvSpPr>
          <p:nvPr/>
        </p:nvSpPr>
        <p:spPr bwMode="auto">
          <a:xfrm>
            <a:off x="2351618" y="179389"/>
            <a:ext cx="7488767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pt-BR" sz="2000" b="1" dirty="0"/>
              <a:t>Escola SENAI Jaguariúna</a:t>
            </a:r>
          </a:p>
        </p:txBody>
      </p:sp>
    </p:spTree>
    <p:extLst>
      <p:ext uri="{BB962C8B-B14F-4D97-AF65-F5344CB8AC3E}">
        <p14:creationId xmlns:p14="http://schemas.microsoft.com/office/powerpoint/2010/main" val="1412799056"/>
      </p:ext>
    </p:extLst>
  </p:cSld>
  <p:clrMapOvr>
    <a:masterClrMapping/>
  </p:clrMapOvr>
</p:sld>
</file>

<file path=ppt/theme/theme1.xml><?xml version="1.0" encoding="utf-8"?>
<a:theme xmlns:a="http://schemas.openxmlformats.org/drawingml/2006/main" name="Institucional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Institucional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ducacao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Educacao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Inovacao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Inovacao_Slide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Unidades_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Unidades_Slid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</TotalTime>
  <Words>2458</Words>
  <Application>Microsoft Office PowerPoint</Application>
  <PresentationFormat>Widescreen</PresentationFormat>
  <Paragraphs>399</Paragraphs>
  <Slides>65</Slides>
  <Notes>9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9</vt:i4>
      </vt:variant>
      <vt:variant>
        <vt:lpstr>Títulos de slides</vt:lpstr>
      </vt:variant>
      <vt:variant>
        <vt:i4>65</vt:i4>
      </vt:variant>
    </vt:vector>
  </HeadingPairs>
  <TitlesOfParts>
    <vt:vector size="81" baseType="lpstr">
      <vt:lpstr>Arial</vt:lpstr>
      <vt:lpstr>Calibri</vt:lpstr>
      <vt:lpstr>Calibri Light</vt:lpstr>
      <vt:lpstr>Garet</vt:lpstr>
      <vt:lpstr>Poppins</vt:lpstr>
      <vt:lpstr>Poppins ExtraBold</vt:lpstr>
      <vt:lpstr>Wingdings</vt:lpstr>
      <vt:lpstr>Institucional_Capa</vt:lpstr>
      <vt:lpstr>Institucional_Slides</vt:lpstr>
      <vt:lpstr>Educacao_Capa</vt:lpstr>
      <vt:lpstr>Educacao_Slides</vt:lpstr>
      <vt:lpstr>Inovacao_Capa</vt:lpstr>
      <vt:lpstr>Inovacao_Slides</vt:lpstr>
      <vt:lpstr>Unidades_Capa</vt:lpstr>
      <vt:lpstr>Unidades_Slide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Para efetuar a sua matrícula:</vt:lpstr>
      <vt:lpstr>Apresentação do PowerPoint</vt:lpstr>
      <vt:lpstr>Apresentação do PowerPoint</vt:lpstr>
      <vt:lpstr>Apresentação do PowerPoint</vt:lpstr>
      <vt:lpstr>Apresentação do PowerPoint</vt:lpstr>
      <vt:lpstr>Para efetuar a sua matrícula: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Julio Cesar Barbosa de Lima</dc:creator>
  <cp:lastModifiedBy>Luis Fernando Spoljaric</cp:lastModifiedBy>
  <cp:revision>63</cp:revision>
  <dcterms:created xsi:type="dcterms:W3CDTF">2021-07-24T12:45:54Z</dcterms:created>
  <dcterms:modified xsi:type="dcterms:W3CDTF">2025-04-24T12:12:25Z</dcterms:modified>
</cp:coreProperties>
</file>